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74"/>
  </p:notesMasterIdLst>
  <p:sldIdLst>
    <p:sldId id="256" r:id="rId2"/>
    <p:sldId id="1125" r:id="rId3"/>
    <p:sldId id="1123" r:id="rId4"/>
    <p:sldId id="1119" r:id="rId5"/>
    <p:sldId id="1120" r:id="rId6"/>
    <p:sldId id="1121" r:id="rId7"/>
    <p:sldId id="924" r:id="rId8"/>
    <p:sldId id="926" r:id="rId9"/>
    <p:sldId id="1110" r:id="rId10"/>
    <p:sldId id="1099" r:id="rId11"/>
    <p:sldId id="939" r:id="rId12"/>
    <p:sldId id="954" r:id="rId13"/>
    <p:sldId id="1112" r:id="rId14"/>
    <p:sldId id="1113" r:id="rId15"/>
    <p:sldId id="1109" r:id="rId16"/>
    <p:sldId id="1111" r:id="rId17"/>
    <p:sldId id="1098" r:id="rId18"/>
    <p:sldId id="1097" r:id="rId19"/>
    <p:sldId id="1094" r:id="rId20"/>
    <p:sldId id="955" r:id="rId21"/>
    <p:sldId id="1095" r:id="rId22"/>
    <p:sldId id="1126" r:id="rId23"/>
    <p:sldId id="1114" r:id="rId24"/>
    <p:sldId id="1096" r:id="rId25"/>
    <p:sldId id="367" r:id="rId26"/>
    <p:sldId id="1101" r:id="rId27"/>
    <p:sldId id="1100" r:id="rId28"/>
    <p:sldId id="284" r:id="rId29"/>
    <p:sldId id="286" r:id="rId30"/>
    <p:sldId id="288" r:id="rId31"/>
    <p:sldId id="956" r:id="rId32"/>
    <p:sldId id="1093" r:id="rId33"/>
    <p:sldId id="1117" r:id="rId34"/>
    <p:sldId id="1127" r:id="rId35"/>
    <p:sldId id="415" r:id="rId36"/>
    <p:sldId id="1128" r:id="rId37"/>
    <p:sldId id="1103" r:id="rId38"/>
    <p:sldId id="1130" r:id="rId39"/>
    <p:sldId id="1129" r:id="rId40"/>
    <p:sldId id="1108" r:id="rId41"/>
    <p:sldId id="1131" r:id="rId42"/>
    <p:sldId id="441" r:id="rId43"/>
    <p:sldId id="1137" r:id="rId44"/>
    <p:sldId id="1136" r:id="rId45"/>
    <p:sldId id="1115" r:id="rId46"/>
    <p:sldId id="1102" r:id="rId47"/>
    <p:sldId id="1132" r:id="rId48"/>
    <p:sldId id="1104" r:id="rId49"/>
    <p:sldId id="1116" r:id="rId50"/>
    <p:sldId id="1105" r:id="rId51"/>
    <p:sldId id="1106" r:id="rId52"/>
    <p:sldId id="1107" r:id="rId53"/>
    <p:sldId id="445" r:id="rId54"/>
    <p:sldId id="446" r:id="rId55"/>
    <p:sldId id="1133" r:id="rId56"/>
    <p:sldId id="468" r:id="rId57"/>
    <p:sldId id="469" r:id="rId58"/>
    <p:sldId id="1134" r:id="rId59"/>
    <p:sldId id="1135" r:id="rId60"/>
    <p:sldId id="474" r:id="rId61"/>
    <p:sldId id="476" r:id="rId62"/>
    <p:sldId id="477" r:id="rId63"/>
    <p:sldId id="1140" r:id="rId64"/>
    <p:sldId id="527" r:id="rId65"/>
    <p:sldId id="1146" r:id="rId66"/>
    <p:sldId id="458" r:id="rId67"/>
    <p:sldId id="829" r:id="rId68"/>
    <p:sldId id="813" r:id="rId69"/>
    <p:sldId id="1138" r:id="rId70"/>
    <p:sldId id="1139" r:id="rId71"/>
    <p:sldId id="931" r:id="rId72"/>
    <p:sldId id="447" r:id="rId7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1125"/>
            <p14:sldId id="1123"/>
            <p14:sldId id="1119"/>
            <p14:sldId id="1120"/>
            <p14:sldId id="1121"/>
            <p14:sldId id="924"/>
            <p14:sldId id="926"/>
            <p14:sldId id="1110"/>
            <p14:sldId id="1099"/>
            <p14:sldId id="939"/>
            <p14:sldId id="954"/>
            <p14:sldId id="1112"/>
            <p14:sldId id="1113"/>
            <p14:sldId id="1109"/>
            <p14:sldId id="1111"/>
            <p14:sldId id="1098"/>
            <p14:sldId id="1097"/>
            <p14:sldId id="1094"/>
            <p14:sldId id="955"/>
            <p14:sldId id="1095"/>
            <p14:sldId id="1126"/>
            <p14:sldId id="1114"/>
            <p14:sldId id="1096"/>
            <p14:sldId id="367"/>
            <p14:sldId id="1101"/>
            <p14:sldId id="1100"/>
            <p14:sldId id="284"/>
            <p14:sldId id="286"/>
            <p14:sldId id="288"/>
            <p14:sldId id="956"/>
            <p14:sldId id="1093"/>
            <p14:sldId id="1117"/>
            <p14:sldId id="1127"/>
            <p14:sldId id="415"/>
            <p14:sldId id="1128"/>
            <p14:sldId id="1103"/>
            <p14:sldId id="1130"/>
            <p14:sldId id="1129"/>
            <p14:sldId id="1108"/>
            <p14:sldId id="1131"/>
            <p14:sldId id="441"/>
            <p14:sldId id="1137"/>
            <p14:sldId id="1136"/>
            <p14:sldId id="1115"/>
            <p14:sldId id="1102"/>
            <p14:sldId id="1132"/>
            <p14:sldId id="1104"/>
            <p14:sldId id="1116"/>
            <p14:sldId id="1105"/>
            <p14:sldId id="1106"/>
            <p14:sldId id="1107"/>
            <p14:sldId id="445"/>
            <p14:sldId id="446"/>
            <p14:sldId id="1133"/>
            <p14:sldId id="468"/>
            <p14:sldId id="469"/>
            <p14:sldId id="1134"/>
            <p14:sldId id="1135"/>
            <p14:sldId id="474"/>
            <p14:sldId id="476"/>
            <p14:sldId id="477"/>
            <p14:sldId id="1140"/>
            <p14:sldId id="527"/>
            <p14:sldId id="1146"/>
            <p14:sldId id="458"/>
            <p14:sldId id="829"/>
            <p14:sldId id="813"/>
            <p14:sldId id="1138"/>
            <p14:sldId id="1139"/>
            <p14:sldId id="93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28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12/14/2019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879432/what-is-the-difference-between-a-generative-and-a-discriminative-algorith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B050"/>
                </a:solidFill>
              </a:rPr>
              <a:t>Move towards value 1</a:t>
            </a:r>
            <a:endParaRPr lang="zh-TW" altLang="en-US" sz="1200" dirty="0">
              <a:solidFill>
                <a:srgbClr val="00B05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1218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Ribbon</a:t>
            </a:r>
            <a:r>
              <a:rPr lang="zh-CN" altLang="en-US" dirty="0">
                <a:effectLst/>
              </a:rPr>
              <a:t>丝带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230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Wavnet</a:t>
            </a:r>
            <a:r>
              <a:rPr lang="en-US" altLang="zh-TW" dirty="0"/>
              <a:t> is the same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C6393-61A8-4C9F-91A2-1B083ED76E6F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003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Can I provide the full proof here?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 the end, Bi-GAN = Autoencoder</a:t>
            </a:r>
          </a:p>
          <a:p>
            <a:endParaRPr lang="en-US" altLang="zh-TW" dirty="0"/>
          </a:p>
          <a:p>
            <a:r>
              <a:rPr lang="en-US" altLang="zh-TW" dirty="0"/>
              <a:t>Different kind of regularization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D2D15-A37C-4141-AE19-34032904BC40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75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zh-CN" altLang="en-US" dirty="0"/>
              <a:t>文本生成最基本的做法：使用</a:t>
            </a:r>
            <a:r>
              <a:rPr kumimoji="1" lang="en-US" altLang="zh-CN" dirty="0"/>
              <a:t>RNNLM</a:t>
            </a:r>
            <a:r>
              <a:rPr kumimoji="1" lang="zh-CN" altLang="en-US" dirty="0"/>
              <a:t>的模型，训练时每一步预测下一个字，计算一个序列所有步的交叉熵之和作为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，</a:t>
            </a:r>
            <a:r>
              <a:rPr kumimoji="1" lang="zh-CN" altLang="en-US" baseline="0" dirty="0"/>
              <a:t> 测试时采用</a:t>
            </a:r>
            <a:r>
              <a:rPr kumimoji="1" lang="en-US" altLang="zh-CN" baseline="0" dirty="0"/>
              <a:t>greedy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search</a:t>
            </a:r>
            <a:r>
              <a:rPr kumimoji="1" lang="zh-CN" altLang="en-US" baseline="0" dirty="0"/>
              <a:t>或者</a:t>
            </a:r>
            <a:r>
              <a:rPr kumimoji="1" lang="en-US" altLang="zh-CN" baseline="0" dirty="0"/>
              <a:t>beam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search</a:t>
            </a:r>
            <a:r>
              <a:rPr kumimoji="1" lang="zh-CN" altLang="en-US" baseline="0" dirty="0"/>
              <a:t>进行文本生成</a:t>
            </a: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在训练阶段，每一步输入存在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的词，而在测试阶段，每一步的输入只能基于前一步的输出，所以训练和测试存在不一致，这就是</a:t>
            </a:r>
            <a:r>
              <a:rPr kumimoji="1" lang="en-US" altLang="zh-CN" dirty="0"/>
              <a:t>exposure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问题。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1"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Exposure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bias</a:t>
            </a:r>
            <a:r>
              <a:rPr kumimoji="1" lang="zh-CN" altLang="en-US" baseline="0" dirty="0"/>
              <a:t>会导致的问题： 测试阶段，一旦文本生成过程中产生错误的词，该序列后续的生成就是乱的。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en-US" altLang="zh-CN" dirty="0"/>
              <a:t>4.</a:t>
            </a:r>
            <a:r>
              <a:rPr kumimoji="1" lang="zh-CN" altLang="en-US" baseline="0" dirty="0"/>
              <a:t> </a:t>
            </a:r>
            <a:r>
              <a:rPr kumimoji="1" lang="zh-CN" altLang="en-US" dirty="0"/>
              <a:t>这是一篇减轻文本生成中</a:t>
            </a:r>
            <a:r>
              <a:rPr kumimoji="1" lang="en-US" altLang="zh-CN" dirty="0"/>
              <a:t>exposure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问题的文章，文中采用的策略是缓慢将训练过程中每步的输入由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替换为前一步的输出，即在每设置以概率</a:t>
            </a:r>
            <a:r>
              <a:rPr kumimoji="1" lang="en-US" altLang="zh-CN" dirty="0"/>
              <a:t>p</a:t>
            </a:r>
            <a:r>
              <a:rPr kumimoji="1" lang="zh-CN" altLang="en-US" dirty="0"/>
              <a:t>采用</a:t>
            </a:r>
            <a:r>
              <a:rPr kumimoji="1" lang="en-US" altLang="zh-CN" dirty="0"/>
              <a:t>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truth</a:t>
            </a:r>
            <a:r>
              <a:rPr kumimoji="1" lang="zh-CN" altLang="en-US" dirty="0"/>
              <a:t>，以（</a:t>
            </a:r>
            <a:r>
              <a:rPr kumimoji="1" lang="en-US" altLang="zh-CN" dirty="0"/>
              <a:t>1-p</a:t>
            </a:r>
            <a:r>
              <a:rPr kumimoji="1" lang="zh-CN" altLang="en-US" dirty="0"/>
              <a:t>）采用前一步的输出。</a:t>
            </a:r>
          </a:p>
          <a:p>
            <a:endParaRPr kumimoji="1" lang="zh-CN" altLang="en-US" dirty="0"/>
          </a:p>
          <a:p>
            <a:r>
              <a:rPr kumimoji="1" lang="en-US" altLang="zh-CN" baseline="0" dirty="0"/>
              <a:t>5.</a:t>
            </a:r>
            <a:r>
              <a:rPr kumimoji="1" lang="zh-CN" altLang="en-US" baseline="0" dirty="0"/>
              <a:t> 通过这种方式，模型在训练阶段就能见到更多例子，因此变得更鲁棒，在测试阶段即使预测出错误的词，序列后续的生成也能调整回来。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B42DF-9DED-7343-86D8-499046286502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124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https://stackoverflow.com/questions/879432/what-is-the-difference-between-a-generative-and-a-discriminative-algorithm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583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JS</a:t>
            </a:r>
            <a:r>
              <a:rPr lang="zh-CN" altLang="en-US" dirty="0"/>
              <a:t>散度</a:t>
            </a:r>
            <a:r>
              <a:rPr lang="en-US" altLang="zh-CN" dirty="0"/>
              <a:t>D JS (p θ ∥p r ) ∈ [0,log2]</a:t>
            </a:r>
            <a:r>
              <a:rPr lang="zh-CN" altLang="en-US" dirty="0"/>
              <a:t>为有界函数，因此生成网络的目标为更多的</a:t>
            </a:r>
          </a:p>
          <a:p>
            <a:r>
              <a:rPr lang="zh-CN" altLang="en-US" dirty="0"/>
              <a:t>是受逆向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  <a:r>
              <a:rPr lang="en-US" altLang="zh-CN" dirty="0"/>
              <a:t>D KL (p θ ∥p r )</a:t>
            </a:r>
            <a:r>
              <a:rPr lang="zh-CN" altLang="en-US" dirty="0"/>
              <a:t>影响，使得生成网络更倾向于生成一些更“安全”</a:t>
            </a:r>
          </a:p>
          <a:p>
            <a:r>
              <a:rPr lang="zh-CN" altLang="en-US" dirty="0"/>
              <a:t>的样本，从而造成模型坍塌（</a:t>
            </a:r>
            <a:r>
              <a:rPr lang="en-US" altLang="zh-CN" dirty="0"/>
              <a:t>Model Collapse</a:t>
            </a:r>
            <a:r>
              <a:rPr lang="zh-CN" altLang="en-US" dirty="0"/>
              <a:t>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9699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尽可能覆盖所有真实分布</a:t>
            </a:r>
            <a:r>
              <a:rPr lang="en-US" altLang="zh-CN" dirty="0"/>
              <a:t>p r (x) &gt;0</a:t>
            </a:r>
            <a:r>
              <a:rPr lang="zh-CN" altLang="en-US" dirty="0"/>
              <a:t>的点，而不用回避</a:t>
            </a:r>
            <a:r>
              <a:rPr lang="en-US" altLang="zh-CN" dirty="0"/>
              <a:t>p r (x) ≈ 0</a:t>
            </a:r>
            <a:r>
              <a:rPr lang="zh-CN" altLang="en-US" dirty="0"/>
              <a:t>的点</a:t>
            </a:r>
            <a:endParaRPr lang="en-US" altLang="zh-CN" dirty="0"/>
          </a:p>
          <a:p>
            <a:r>
              <a:rPr lang="zh-CN" altLang="en-US" dirty="0"/>
              <a:t>逆向</a:t>
            </a:r>
            <a:r>
              <a:rPr lang="en-US" altLang="zh-CN" dirty="0"/>
              <a:t>KL</a:t>
            </a:r>
            <a:r>
              <a:rPr lang="zh-CN" altLang="en-US" dirty="0"/>
              <a:t>散度会鼓励模型分布</a:t>
            </a:r>
            <a:r>
              <a:rPr lang="en-US" altLang="zh-CN" dirty="0"/>
              <a:t>p θ (x)</a:t>
            </a:r>
            <a:r>
              <a:rPr lang="zh-CN" altLang="en-US" dirty="0"/>
              <a:t>尽可能避开所有真实分布</a:t>
            </a:r>
            <a:r>
              <a:rPr lang="en-US" altLang="zh-CN" dirty="0"/>
              <a:t>p r (x) ≈0</a:t>
            </a:r>
            <a:r>
              <a:rPr lang="zh-CN" altLang="en-US" dirty="0"/>
              <a:t>的点，而不需要考虑是否覆盖所有布</a:t>
            </a:r>
            <a:r>
              <a:rPr lang="en-US" altLang="zh-CN" dirty="0"/>
              <a:t>p r (x) &gt; 0</a:t>
            </a:r>
            <a:r>
              <a:rPr lang="zh-CN" altLang="en-US" dirty="0"/>
              <a:t>的点。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38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2019/12/14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9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  <p:sldLayoutId id="2147483833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4.png"/><Relationship Id="rId7" Type="http://schemas.openxmlformats.org/officeDocument/2006/relationships/image" Target="../media/image3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tmp"/><Relationship Id="rId5" Type="http://schemas.openxmlformats.org/officeDocument/2006/relationships/image" Target="../media/image53.tmp"/><Relationship Id="rId4" Type="http://schemas.openxmlformats.org/officeDocument/2006/relationships/image" Target="../media/image52.tm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tmp"/><Relationship Id="rId4" Type="http://schemas.openxmlformats.org/officeDocument/2006/relationships/image" Target="../media/image60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0.jpg"/><Relationship Id="rId10" Type="http://schemas.openxmlformats.org/officeDocument/2006/relationships/image" Target="../media/image95.png"/><Relationship Id="rId4" Type="http://schemas.openxmlformats.org/officeDocument/2006/relationships/image" Target="../media/image83.png"/><Relationship Id="rId9" Type="http://schemas.openxmlformats.org/officeDocument/2006/relationships/image" Target="../media/image3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endParaRPr lang="en-US" alt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4BED31-9B27-42EE-841E-A06C30547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0"/>
            <a:ext cx="6014514" cy="5007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7172141" y="516659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cxnSpLocks/>
            <a:stCxn id="8" idx="0"/>
            <a:endCxn id="11" idx="2"/>
          </p:cNvCxnSpPr>
          <p:nvPr/>
        </p:nvCxnSpPr>
        <p:spPr>
          <a:xfrm flipV="1">
            <a:off x="7591486" y="4288484"/>
            <a:ext cx="0" cy="8781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343773" y="3826819"/>
            <a:ext cx="2495427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4704919" y="513661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cxnSpLocks/>
            <a:stCxn id="20" idx="0"/>
            <a:endCxn id="22" idx="2"/>
          </p:cNvCxnSpPr>
          <p:nvPr/>
        </p:nvCxnSpPr>
        <p:spPr>
          <a:xfrm flipV="1">
            <a:off x="5143500" y="4288484"/>
            <a:ext cx="0" cy="848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191000" y="3826819"/>
            <a:ext cx="1905000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21C35A9-F2FD-4A2A-B222-56CC6DACF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82" y="1982275"/>
            <a:ext cx="2661627" cy="103417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E90DE7-87D3-4BFC-96E0-4CDDEC2E8CBD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5143501" y="3016446"/>
            <a:ext cx="1769395" cy="810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3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1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2801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6705600" y="2090411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95400" y="2590800"/>
            <a:ext cx="1311566" cy="46166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574" y="2133601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3742-D20C-4B24-A52D-3BCA0F69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C1654-7ADA-4B72-868B-82AEFD839D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推断网络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73EF7-9796-407E-AA43-C11988A2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905001"/>
            <a:ext cx="2106441" cy="4191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B55DE9-2597-42D4-B409-F99834B11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00312"/>
            <a:ext cx="1469610" cy="101784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27D3C-CB9C-426A-A335-5F332AE05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191001"/>
            <a:ext cx="4295768" cy="17145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B244F5B-767A-4E30-9085-97C558318030}"/>
              </a:ext>
            </a:extLst>
          </p:cNvPr>
          <p:cNvSpPr/>
          <p:nvPr/>
        </p:nvSpPr>
        <p:spPr>
          <a:xfrm>
            <a:off x="6079835" y="5122238"/>
            <a:ext cx="18473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41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0AD07-843F-4D74-B14E-D0BA7393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75D81-8E52-404B-B5AE-DA3D0877EC6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先验分布</a:t>
            </a:r>
            <a:r>
              <a:rPr lang="en-US" altLang="zh-CN" dirty="0"/>
              <a:t>p(z|</a:t>
            </a:r>
            <a:r>
              <a:rPr lang="el-GR" altLang="zh-CN" dirty="0"/>
              <a:t>θ)</a:t>
            </a:r>
            <a:endParaRPr lang="en-US" altLang="zh-CN" dirty="0"/>
          </a:p>
          <a:p>
            <a:pPr lvl="1"/>
            <a:r>
              <a:rPr lang="zh-CN" altLang="en-US" dirty="0"/>
              <a:t>一般假设隐变量</a:t>
            </a:r>
            <a:r>
              <a:rPr lang="en-US" altLang="zh-CN" dirty="0"/>
              <a:t>z</a:t>
            </a:r>
            <a:r>
              <a:rPr lang="zh-CN" altLang="en-US" dirty="0"/>
              <a:t>的先验分布为各向同性的标准高斯分布</a:t>
            </a:r>
            <a:r>
              <a:rPr lang="en-US" altLang="zh-CN" dirty="0"/>
              <a:t>N(z|0,I)</a:t>
            </a:r>
          </a:p>
          <a:p>
            <a:r>
              <a:rPr lang="zh-CN" altLang="en-US" dirty="0"/>
              <a:t>条件概率分布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假设</a:t>
            </a:r>
            <a:r>
              <a:rPr lang="en-US" altLang="zh-CN" dirty="0"/>
              <a:t>p(</a:t>
            </a:r>
            <a:r>
              <a:rPr lang="en-US" altLang="zh-CN" dirty="0" err="1"/>
              <a:t>x|z,θ</a:t>
            </a:r>
            <a:r>
              <a:rPr lang="en-US" altLang="zh-CN" dirty="0"/>
              <a:t>)</a:t>
            </a:r>
            <a:r>
              <a:rPr lang="zh-CN" altLang="en-US" dirty="0"/>
              <a:t>服从对角化协方差的高斯分布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目标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3CF861-BE6F-4137-86CA-AA1DA1628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3657600"/>
            <a:ext cx="2388447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DE40C4-1A5D-4B82-BA1C-B31D5417A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029184"/>
            <a:ext cx="3407318" cy="6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5401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71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569620" y="2201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下箭头 5">
            <a:extLst>
              <a:ext uri="{FF2B5EF4-FFF2-40B4-BE49-F238E27FC236}">
                <a16:creationId xmlns:a16="http://schemas.microsoft.com/office/drawing/2014/main" id="{86043F48-B2AC-45F7-AD71-6E6AA3801363}"/>
              </a:ext>
            </a:extLst>
          </p:cNvPr>
          <p:cNvSpPr/>
          <p:nvPr/>
        </p:nvSpPr>
        <p:spPr>
          <a:xfrm>
            <a:off x="5569620" y="3808275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681EF6-D1B3-4B5F-BBD2-52FCDE606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10" y="4724400"/>
            <a:ext cx="7226391" cy="990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2534190-17A7-419F-A486-BC37B70CC0A7}"/>
              </a:ext>
            </a:extLst>
          </p:cNvPr>
          <p:cNvSpPr/>
          <p:nvPr/>
        </p:nvSpPr>
        <p:spPr>
          <a:xfrm>
            <a:off x="4212935" y="3125496"/>
            <a:ext cx="184731" cy="46166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38893D-660C-4F17-B137-19A7CCFE680F}"/>
              </a:ext>
            </a:extLst>
          </p:cNvPr>
          <p:cNvSpPr txBox="1"/>
          <p:nvPr/>
        </p:nvSpPr>
        <p:spPr>
          <a:xfrm>
            <a:off x="3810000" y="3623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再参数化</a:t>
            </a: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 dirty="0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p:sp>
        <p:nvSpPr>
          <p:cNvPr id="4" name="矩形 3"/>
          <p:cNvSpPr/>
          <p:nvPr/>
        </p:nvSpPr>
        <p:spPr>
          <a:xfrm>
            <a:off x="2896429" y="4419601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l-GR" altLang="zh-CN" sz="2400" dirty="0"/>
              <a:t>∼</a:t>
            </a:r>
            <a:r>
              <a:rPr lang="en-US" altLang="zh-CN" sz="2400" dirty="0"/>
              <a:t> </a:t>
            </a:r>
            <a:r>
              <a:rPr lang="zh-CN" altLang="en-US" sz="2400" dirty="0"/>
              <a:t>N(µ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 ,σ</a:t>
            </a:r>
            <a:r>
              <a:rPr lang="en-US" altLang="zh-CN" sz="2400" baseline="-25000" dirty="0"/>
              <a:t>I</a:t>
            </a:r>
            <a:r>
              <a:rPr lang="zh-CN" altLang="en-US" sz="2400" baseline="30000" dirty="0"/>
              <a:t>2</a:t>
            </a:r>
            <a:r>
              <a:rPr lang="zh-CN" altLang="en-US" sz="2400" dirty="0"/>
              <a:t>I)</a:t>
            </a:r>
          </a:p>
        </p:txBody>
      </p:sp>
      <p:sp>
        <p:nvSpPr>
          <p:cNvPr id="5" name="矩形 4"/>
          <p:cNvSpPr/>
          <p:nvPr/>
        </p:nvSpPr>
        <p:spPr>
          <a:xfrm>
            <a:off x="6553201" y="4191001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/>
              <a:t>ϵ ∼ </a:t>
            </a:r>
            <a:r>
              <a:rPr lang="en-US" altLang="zh-CN" sz="2400" dirty="0"/>
              <a:t>N(0,I)</a:t>
            </a:r>
          </a:p>
          <a:p>
            <a:r>
              <a:rPr lang="pl-PL" altLang="zh-CN" sz="2400" dirty="0"/>
              <a:t>z = µ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 + σ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⊙ϵ,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5516892" y="4227762"/>
            <a:ext cx="245474" cy="917079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1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680EE-7C2B-4EE2-9541-3CAB0ED8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58CF03-A038-485B-A024-13EA21D287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》- </a:t>
            </a:r>
            <a:r>
              <a:rPr lang="zh-CN" altLang="en-US" dirty="0"/>
              <a:t>深度生成模型</a:t>
            </a:r>
            <a:endParaRPr lang="en-US" altLang="zh-CN" dirty="0"/>
          </a:p>
          <a:p>
            <a:pPr lvl="1"/>
            <a:r>
              <a:rPr lang="en-US" altLang="zh-CN" dirty="0"/>
              <a:t>https://nndl.github.io/</a:t>
            </a:r>
          </a:p>
          <a:p>
            <a:r>
              <a:rPr lang="zh-CN" altLang="en-US" dirty="0"/>
              <a:t>一些例子来自于</a:t>
            </a:r>
            <a:r>
              <a:rPr lang="zh-TW" altLang="en-US" dirty="0"/>
              <a:t>李宏毅</a:t>
            </a:r>
            <a:r>
              <a:rPr lang="en-US" altLang="zh-CN" dirty="0"/>
              <a:t>《</a:t>
            </a:r>
            <a:r>
              <a:rPr lang="en-US" altLang="zh-TW" dirty="0"/>
              <a:t>Introduction of Generative Adversarial Network (GAN)</a:t>
            </a:r>
            <a:r>
              <a:rPr lang="en-US" altLang="zh-CN" dirty="0"/>
              <a:t>》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646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2CF2A040-1BDC-4424-8F6F-71590F40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3048000"/>
            <a:ext cx="7116001" cy="1524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B46A03-4919-4719-95AC-875E2F9D4EFA}"/>
              </a:ext>
            </a:extLst>
          </p:cNvPr>
          <p:cNvSpPr txBox="1"/>
          <p:nvPr/>
        </p:nvSpPr>
        <p:spPr>
          <a:xfrm>
            <a:off x="4900073" y="502920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如何学习生成网络？</a:t>
            </a:r>
          </a:p>
        </p:txBody>
      </p:sp>
      <p:pic>
        <p:nvPicPr>
          <p:cNvPr id="6" name="圖片 58">
            <a:extLst>
              <a:ext uri="{FF2B5EF4-FFF2-40B4-BE49-F238E27FC236}">
                <a16:creationId xmlns:a16="http://schemas.microsoft.com/office/drawing/2014/main" id="{37555F41-0A76-4EB2-9850-FC43EB536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01" y="29337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FE381-ECE3-4BD8-8B60-ADFA30F0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生成网络示例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3531ED-431B-475D-97F2-817C4679F9A1}"/>
              </a:ext>
            </a:extLst>
          </p:cNvPr>
          <p:cNvSpPr/>
          <p:nvPr/>
        </p:nvSpPr>
        <p:spPr>
          <a:xfrm>
            <a:off x="3029367" y="2597028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/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文字方塊 22">
                <a:extLst>
                  <a:ext uri="{FF2B5EF4-FFF2-40B4-BE49-F238E27FC236}">
                    <a16:creationId xmlns:a16="http://schemas.microsoft.com/office/drawing/2014/main" id="{FAFA579C-93C1-4172-A5FA-E3897C2D5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364" y="2398795"/>
                <a:ext cx="530273" cy="1273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23">
            <a:extLst>
              <a:ext uri="{FF2B5EF4-FFF2-40B4-BE49-F238E27FC236}">
                <a16:creationId xmlns:a16="http://schemas.microsoft.com/office/drawing/2014/main" id="{311DF3EC-9525-4CAE-B4C1-D8F46C0D1562}"/>
              </a:ext>
            </a:extLst>
          </p:cNvPr>
          <p:cNvSpPr/>
          <p:nvPr/>
        </p:nvSpPr>
        <p:spPr>
          <a:xfrm>
            <a:off x="2617137" y="2790624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32">
            <a:extLst>
              <a:ext uri="{FF2B5EF4-FFF2-40B4-BE49-F238E27FC236}">
                <a16:creationId xmlns:a16="http://schemas.microsoft.com/office/drawing/2014/main" id="{D4530253-A412-4A8C-B051-D2A84F10962D}"/>
              </a:ext>
            </a:extLst>
          </p:cNvPr>
          <p:cNvSpPr/>
          <p:nvPr/>
        </p:nvSpPr>
        <p:spPr>
          <a:xfrm>
            <a:off x="4574419" y="2802579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3DAF0B-EBEF-4167-B8A9-FB7F462B609A}"/>
              </a:ext>
            </a:extLst>
          </p:cNvPr>
          <p:cNvSpPr/>
          <p:nvPr/>
        </p:nvSpPr>
        <p:spPr>
          <a:xfrm>
            <a:off x="7178730" y="2652156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/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34">
                <a:extLst>
                  <a:ext uri="{FF2B5EF4-FFF2-40B4-BE49-F238E27FC236}">
                    <a16:creationId xmlns:a16="http://schemas.microsoft.com/office/drawing/2014/main" id="{69B7233E-4311-46F4-BD43-07F4161C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645" y="2457581"/>
                <a:ext cx="530273" cy="127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35">
            <a:extLst>
              <a:ext uri="{FF2B5EF4-FFF2-40B4-BE49-F238E27FC236}">
                <a16:creationId xmlns:a16="http://schemas.microsoft.com/office/drawing/2014/main" id="{57F10F09-30DF-4F16-9C50-64F2E7216EF8}"/>
              </a:ext>
            </a:extLst>
          </p:cNvPr>
          <p:cNvSpPr/>
          <p:nvPr/>
        </p:nvSpPr>
        <p:spPr>
          <a:xfrm>
            <a:off x="6766500" y="284575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37">
            <a:extLst>
              <a:ext uri="{FF2B5EF4-FFF2-40B4-BE49-F238E27FC236}">
                <a16:creationId xmlns:a16="http://schemas.microsoft.com/office/drawing/2014/main" id="{6DD78B04-0AAE-475A-B5C4-64EC424D8DD4}"/>
              </a:ext>
            </a:extLst>
          </p:cNvPr>
          <p:cNvSpPr/>
          <p:nvPr/>
        </p:nvSpPr>
        <p:spPr>
          <a:xfrm>
            <a:off x="8723782" y="285770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30E3E86-1CA6-4160-8510-983D9B488CBA}"/>
              </a:ext>
            </a:extLst>
          </p:cNvPr>
          <p:cNvSpPr/>
          <p:nvPr/>
        </p:nvSpPr>
        <p:spPr>
          <a:xfrm>
            <a:off x="3055192" y="441392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/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39">
                <a:extLst>
                  <a:ext uri="{FF2B5EF4-FFF2-40B4-BE49-F238E27FC236}">
                    <a16:creationId xmlns:a16="http://schemas.microsoft.com/office/drawing/2014/main" id="{D55CCB38-DFE7-4F1A-90D2-364307BF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189" y="4215688"/>
                <a:ext cx="530273" cy="127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號: 向右 40">
            <a:extLst>
              <a:ext uri="{FF2B5EF4-FFF2-40B4-BE49-F238E27FC236}">
                <a16:creationId xmlns:a16="http://schemas.microsoft.com/office/drawing/2014/main" id="{77A3B02D-5D3C-44D2-81C8-D012981D0B8D}"/>
              </a:ext>
            </a:extLst>
          </p:cNvPr>
          <p:cNvSpPr/>
          <p:nvPr/>
        </p:nvSpPr>
        <p:spPr>
          <a:xfrm>
            <a:off x="2642962" y="460751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42">
            <a:extLst>
              <a:ext uri="{FF2B5EF4-FFF2-40B4-BE49-F238E27FC236}">
                <a16:creationId xmlns:a16="http://schemas.microsoft.com/office/drawing/2014/main" id="{206044D9-9A5E-4122-B9D5-C02ED6A4041D}"/>
              </a:ext>
            </a:extLst>
          </p:cNvPr>
          <p:cNvSpPr/>
          <p:nvPr/>
        </p:nvSpPr>
        <p:spPr>
          <a:xfrm>
            <a:off x="4600244" y="461947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9EFD89-8588-4F91-A9EE-8CC3FD758B89}"/>
              </a:ext>
            </a:extLst>
          </p:cNvPr>
          <p:cNvSpPr/>
          <p:nvPr/>
        </p:nvSpPr>
        <p:spPr>
          <a:xfrm>
            <a:off x="7208914" y="4427751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/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44">
                <a:extLst>
                  <a:ext uri="{FF2B5EF4-FFF2-40B4-BE49-F238E27FC236}">
                    <a16:creationId xmlns:a16="http://schemas.microsoft.com/office/drawing/2014/main" id="{46FF6F93-7D77-4C19-949D-83936D374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448" y="4215688"/>
                <a:ext cx="530273" cy="12739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號: 向右 45">
            <a:extLst>
              <a:ext uri="{FF2B5EF4-FFF2-40B4-BE49-F238E27FC236}">
                <a16:creationId xmlns:a16="http://schemas.microsoft.com/office/drawing/2014/main" id="{39999315-4ECE-4FC1-8CB8-90841E258890}"/>
              </a:ext>
            </a:extLst>
          </p:cNvPr>
          <p:cNvSpPr/>
          <p:nvPr/>
        </p:nvSpPr>
        <p:spPr>
          <a:xfrm>
            <a:off x="6796684" y="462134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47">
            <a:extLst>
              <a:ext uri="{FF2B5EF4-FFF2-40B4-BE49-F238E27FC236}">
                <a16:creationId xmlns:a16="http://schemas.microsoft.com/office/drawing/2014/main" id="{4FD0FAE5-698A-49BD-BC25-818343510355}"/>
              </a:ext>
            </a:extLst>
          </p:cNvPr>
          <p:cNvSpPr/>
          <p:nvPr/>
        </p:nvSpPr>
        <p:spPr>
          <a:xfrm>
            <a:off x="8753966" y="463330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52">
            <a:extLst>
              <a:ext uri="{FF2B5EF4-FFF2-40B4-BE49-F238E27FC236}">
                <a16:creationId xmlns:a16="http://schemas.microsoft.com/office/drawing/2014/main" id="{D4D85F92-D5C0-4C8D-AE40-26D0EF423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58" y="4427751"/>
            <a:ext cx="914528" cy="914528"/>
          </a:xfrm>
          <a:prstGeom prst="rect">
            <a:avLst/>
          </a:prstGeom>
        </p:spPr>
      </p:pic>
      <p:pic>
        <p:nvPicPr>
          <p:cNvPr id="20" name="圖片 54">
            <a:extLst>
              <a:ext uri="{FF2B5EF4-FFF2-40B4-BE49-F238E27FC236}">
                <a16:creationId xmlns:a16="http://schemas.microsoft.com/office/drawing/2014/main" id="{511BB21E-2284-4ECF-8293-FA5464224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228" y="4427751"/>
            <a:ext cx="914528" cy="914528"/>
          </a:xfrm>
          <a:prstGeom prst="rect">
            <a:avLst/>
          </a:prstGeom>
        </p:spPr>
      </p:pic>
      <p:pic>
        <p:nvPicPr>
          <p:cNvPr id="21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C887E23B-6726-45C3-94A2-B6226C3B8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94" y="2641684"/>
            <a:ext cx="914528" cy="914528"/>
          </a:xfrm>
          <a:prstGeom prst="rect">
            <a:avLst/>
          </a:prstGeom>
        </p:spPr>
      </p:pic>
      <p:pic>
        <p:nvPicPr>
          <p:cNvPr id="22" name="圖片 58">
            <a:extLst>
              <a:ext uri="{FF2B5EF4-FFF2-40B4-BE49-F238E27FC236}">
                <a16:creationId xmlns:a16="http://schemas.microsoft.com/office/drawing/2014/main" id="{74DB5D2C-0817-4479-AA80-5517D8210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60" y="2590800"/>
            <a:ext cx="914528" cy="914528"/>
          </a:xfrm>
          <a:prstGeom prst="rect">
            <a:avLst/>
          </a:prstGeom>
        </p:spPr>
      </p:pic>
      <p:sp>
        <p:nvSpPr>
          <p:cNvPr id="23" name="文字方塊 2">
            <a:extLst>
              <a:ext uri="{FF2B5EF4-FFF2-40B4-BE49-F238E27FC236}">
                <a16:creationId xmlns:a16="http://schemas.microsoft.com/office/drawing/2014/main" id="{14CBA2F3-04EF-4314-B2CD-041BC30396C7}"/>
              </a:ext>
            </a:extLst>
          </p:cNvPr>
          <p:cNvSpPr txBox="1"/>
          <p:nvPr/>
        </p:nvSpPr>
        <p:spPr>
          <a:xfrm>
            <a:off x="2698792" y="3468280"/>
            <a:ext cx="3214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24" name="文字方塊 36">
            <a:extLst>
              <a:ext uri="{FF2B5EF4-FFF2-40B4-BE49-F238E27FC236}">
                <a16:creationId xmlns:a16="http://schemas.microsoft.com/office/drawing/2014/main" id="{A9D48675-04D2-431A-ADF2-3BD3CEB03483}"/>
              </a:ext>
            </a:extLst>
          </p:cNvPr>
          <p:cNvSpPr txBox="1"/>
          <p:nvPr/>
        </p:nvSpPr>
        <p:spPr>
          <a:xfrm>
            <a:off x="7353970" y="3526400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25" name="文字方塊 41">
            <a:extLst>
              <a:ext uri="{FF2B5EF4-FFF2-40B4-BE49-F238E27FC236}">
                <a16:creationId xmlns:a16="http://schemas.microsoft.com/office/drawing/2014/main" id="{54E4F9FD-8DBC-493E-B06B-0413960F2C9D}"/>
              </a:ext>
            </a:extLst>
          </p:cNvPr>
          <p:cNvSpPr txBox="1"/>
          <p:nvPr/>
        </p:nvSpPr>
        <p:spPr>
          <a:xfrm>
            <a:off x="3230432" y="53177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26" name="文字方塊 46">
            <a:extLst>
              <a:ext uri="{FF2B5EF4-FFF2-40B4-BE49-F238E27FC236}">
                <a16:creationId xmlns:a16="http://schemas.microsoft.com/office/drawing/2014/main" id="{EA19BE14-6C9D-489E-9D54-B61E032C5915}"/>
              </a:ext>
            </a:extLst>
          </p:cNvPr>
          <p:cNvSpPr txBox="1"/>
          <p:nvPr/>
        </p:nvSpPr>
        <p:spPr>
          <a:xfrm>
            <a:off x="7317390" y="5305082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6A84D5-9A22-4F10-9CEE-1A0060A77651}"/>
              </a:ext>
            </a:extLst>
          </p:cNvPr>
          <p:cNvSpPr/>
          <p:nvPr/>
        </p:nvSpPr>
        <p:spPr>
          <a:xfrm flipH="1" flipV="1">
            <a:off x="6323141" y="2436895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77F6530-3490-4FD2-924B-877AF32AE62B}"/>
              </a:ext>
            </a:extLst>
          </p:cNvPr>
          <p:cNvSpPr/>
          <p:nvPr/>
        </p:nvSpPr>
        <p:spPr>
          <a:xfrm>
            <a:off x="6311773" y="5273090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7E3314-EC30-4F5E-BB79-EB3B4274174C}"/>
              </a:ext>
            </a:extLst>
          </p:cNvPr>
          <p:cNvSpPr/>
          <p:nvPr/>
        </p:nvSpPr>
        <p:spPr>
          <a:xfrm>
            <a:off x="2107514" y="4958823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4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E01538-AF06-4CE0-A707-A26F4828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67E5F-13A7-4018-9218-91A10677B0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E37BD1E1-7883-4537-B71A-20E3532E0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29" y="2714945"/>
            <a:ext cx="6115756" cy="1370335"/>
          </a:xfrm>
          <a:prstGeom prst="rect">
            <a:avLst/>
          </a:prstGeom>
        </p:spPr>
      </p:pic>
      <p:pic>
        <p:nvPicPr>
          <p:cNvPr id="5" name="圖片 18">
            <a:extLst>
              <a:ext uri="{FF2B5EF4-FFF2-40B4-BE49-F238E27FC236}">
                <a16:creationId xmlns:a16="http://schemas.microsoft.com/office/drawing/2014/main" id="{F7877852-F6E1-4289-B1DE-0126D0BAC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09" y="5551243"/>
            <a:ext cx="851310" cy="828908"/>
          </a:xfrm>
          <a:prstGeom prst="rect">
            <a:avLst/>
          </a:prstGeom>
        </p:spPr>
      </p:pic>
      <p:pic>
        <p:nvPicPr>
          <p:cNvPr id="6" name="圖片 13">
            <a:extLst>
              <a:ext uri="{FF2B5EF4-FFF2-40B4-BE49-F238E27FC236}">
                <a16:creationId xmlns:a16="http://schemas.microsoft.com/office/drawing/2014/main" id="{6D6F4FBB-C981-4587-AF26-E70847148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51" y="4476159"/>
            <a:ext cx="848388" cy="848388"/>
          </a:xfrm>
          <a:prstGeom prst="rect">
            <a:avLst/>
          </a:prstGeom>
        </p:spPr>
      </p:pic>
      <p:pic>
        <p:nvPicPr>
          <p:cNvPr id="7" name="圖片 14">
            <a:extLst>
              <a:ext uri="{FF2B5EF4-FFF2-40B4-BE49-F238E27FC236}">
                <a16:creationId xmlns:a16="http://schemas.microsoft.com/office/drawing/2014/main" id="{21511989-666C-4620-B377-BAF908AE7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95" y="4452098"/>
            <a:ext cx="879920" cy="879920"/>
          </a:xfrm>
          <a:prstGeom prst="rect">
            <a:avLst/>
          </a:prstGeom>
        </p:spPr>
      </p:pic>
      <p:pic>
        <p:nvPicPr>
          <p:cNvPr id="8" name="圖片 2">
            <a:extLst>
              <a:ext uri="{FF2B5EF4-FFF2-40B4-BE49-F238E27FC236}">
                <a16:creationId xmlns:a16="http://schemas.microsoft.com/office/drawing/2014/main" id="{31C1F8D5-63A8-481B-96C7-1E0EB4DEA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437" y="5528346"/>
            <a:ext cx="848388" cy="8930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415F336-3AF8-4CEF-A5C3-19D383B837BF}"/>
              </a:ext>
            </a:extLst>
          </p:cNvPr>
          <p:cNvSpPr/>
          <p:nvPr/>
        </p:nvSpPr>
        <p:spPr>
          <a:xfrm>
            <a:off x="3720566" y="4465981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5D5D1B-E351-499A-B709-2EED514F8E0C}"/>
              </a:ext>
            </a:extLst>
          </p:cNvPr>
          <p:cNvSpPr/>
          <p:nvPr/>
        </p:nvSpPr>
        <p:spPr>
          <a:xfrm>
            <a:off x="3695116" y="5527997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F4E9A2B-C598-4BCA-9DB6-79F7DC3DC7EA}"/>
              </a:ext>
            </a:extLst>
          </p:cNvPr>
          <p:cNvSpPr/>
          <p:nvPr/>
        </p:nvSpPr>
        <p:spPr>
          <a:xfrm>
            <a:off x="7694290" y="443631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FF9EAF-4CB2-4823-8D49-EA928F1857CF}"/>
              </a:ext>
            </a:extLst>
          </p:cNvPr>
          <p:cNvSpPr/>
          <p:nvPr/>
        </p:nvSpPr>
        <p:spPr>
          <a:xfrm>
            <a:off x="7682520" y="5527996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判别网络</a:t>
            </a:r>
            <a:endParaRPr lang="en-US" altLang="zh-TW" sz="2000" dirty="0"/>
          </a:p>
        </p:txBody>
      </p:sp>
      <p:sp>
        <p:nvSpPr>
          <p:cNvPr id="13" name="箭號: 向右 28">
            <a:extLst>
              <a:ext uri="{FF2B5EF4-FFF2-40B4-BE49-F238E27FC236}">
                <a16:creationId xmlns:a16="http://schemas.microsoft.com/office/drawing/2014/main" id="{444E916D-11BC-4791-9C3D-338C6092E5B4}"/>
              </a:ext>
            </a:extLst>
          </p:cNvPr>
          <p:cNvSpPr/>
          <p:nvPr/>
        </p:nvSpPr>
        <p:spPr>
          <a:xfrm>
            <a:off x="3285916" y="4656554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29">
            <a:extLst>
              <a:ext uri="{FF2B5EF4-FFF2-40B4-BE49-F238E27FC236}">
                <a16:creationId xmlns:a16="http://schemas.microsoft.com/office/drawing/2014/main" id="{42FE5071-E179-4B3C-8145-3E5A014CA2CF}"/>
              </a:ext>
            </a:extLst>
          </p:cNvPr>
          <p:cNvSpPr/>
          <p:nvPr/>
        </p:nvSpPr>
        <p:spPr>
          <a:xfrm>
            <a:off x="3282781" y="570522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30">
            <a:extLst>
              <a:ext uri="{FF2B5EF4-FFF2-40B4-BE49-F238E27FC236}">
                <a16:creationId xmlns:a16="http://schemas.microsoft.com/office/drawing/2014/main" id="{FFEEAF2C-0398-4F67-8027-F88943F38F62}"/>
              </a:ext>
            </a:extLst>
          </p:cNvPr>
          <p:cNvSpPr/>
          <p:nvPr/>
        </p:nvSpPr>
        <p:spPr>
          <a:xfrm>
            <a:off x="7273320" y="460199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箭號: 向右 31">
            <a:extLst>
              <a:ext uri="{FF2B5EF4-FFF2-40B4-BE49-F238E27FC236}">
                <a16:creationId xmlns:a16="http://schemas.microsoft.com/office/drawing/2014/main" id="{B31B2F18-3645-40CC-88EF-EFA0ADB71B79}"/>
              </a:ext>
            </a:extLst>
          </p:cNvPr>
          <p:cNvSpPr/>
          <p:nvPr/>
        </p:nvSpPr>
        <p:spPr>
          <a:xfrm>
            <a:off x="7275230" y="570522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7" name="箭號: 向右 32">
            <a:extLst>
              <a:ext uri="{FF2B5EF4-FFF2-40B4-BE49-F238E27FC236}">
                <a16:creationId xmlns:a16="http://schemas.microsoft.com/office/drawing/2014/main" id="{AE7607DE-BB8B-4AD6-9501-A45C0786B477}"/>
              </a:ext>
            </a:extLst>
          </p:cNvPr>
          <p:cNvSpPr/>
          <p:nvPr/>
        </p:nvSpPr>
        <p:spPr>
          <a:xfrm>
            <a:off x="5091291" y="4656554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8" name="箭號: 向右 33">
            <a:extLst>
              <a:ext uri="{FF2B5EF4-FFF2-40B4-BE49-F238E27FC236}">
                <a16:creationId xmlns:a16="http://schemas.microsoft.com/office/drawing/2014/main" id="{E4CC03B4-A774-4A44-BE3A-640D5455F498}"/>
              </a:ext>
            </a:extLst>
          </p:cNvPr>
          <p:cNvSpPr/>
          <p:nvPr/>
        </p:nvSpPr>
        <p:spPr>
          <a:xfrm>
            <a:off x="5088156" y="5705221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9" name="箭號: 向右 34">
            <a:extLst>
              <a:ext uri="{FF2B5EF4-FFF2-40B4-BE49-F238E27FC236}">
                <a16:creationId xmlns:a16="http://schemas.microsoft.com/office/drawing/2014/main" id="{4D70DB60-37A5-4F0D-8072-3632E6357335}"/>
              </a:ext>
            </a:extLst>
          </p:cNvPr>
          <p:cNvSpPr/>
          <p:nvPr/>
        </p:nvSpPr>
        <p:spPr>
          <a:xfrm>
            <a:off x="9065362" y="4642425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0" name="箭號: 向右 35">
            <a:extLst>
              <a:ext uri="{FF2B5EF4-FFF2-40B4-BE49-F238E27FC236}">
                <a16:creationId xmlns:a16="http://schemas.microsoft.com/office/drawing/2014/main" id="{B0F718E9-750E-4C6F-A7F5-271EC515CA96}"/>
              </a:ext>
            </a:extLst>
          </p:cNvPr>
          <p:cNvSpPr/>
          <p:nvPr/>
        </p:nvSpPr>
        <p:spPr>
          <a:xfrm>
            <a:off x="9038371" y="5705220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1" name="文字方塊 3">
            <a:extLst>
              <a:ext uri="{FF2B5EF4-FFF2-40B4-BE49-F238E27FC236}">
                <a16:creationId xmlns:a16="http://schemas.microsoft.com/office/drawing/2014/main" id="{C8B1E90F-97DC-478A-AC73-A4E1C16F33C7}"/>
              </a:ext>
            </a:extLst>
          </p:cNvPr>
          <p:cNvSpPr txBox="1"/>
          <p:nvPr/>
        </p:nvSpPr>
        <p:spPr>
          <a:xfrm>
            <a:off x="5520634" y="4653282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2" name="文字方塊 36">
            <a:extLst>
              <a:ext uri="{FF2B5EF4-FFF2-40B4-BE49-F238E27FC236}">
                <a16:creationId xmlns:a16="http://schemas.microsoft.com/office/drawing/2014/main" id="{C5947BE1-BA03-44F9-829F-937AC5559FA6}"/>
              </a:ext>
            </a:extLst>
          </p:cNvPr>
          <p:cNvSpPr txBox="1"/>
          <p:nvPr/>
        </p:nvSpPr>
        <p:spPr>
          <a:xfrm>
            <a:off x="9523840" y="4616908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37">
            <a:extLst>
              <a:ext uri="{FF2B5EF4-FFF2-40B4-BE49-F238E27FC236}">
                <a16:creationId xmlns:a16="http://schemas.microsoft.com/office/drawing/2014/main" id="{7438E37D-5FAC-432F-8DE0-3B236ECBE8A0}"/>
              </a:ext>
            </a:extLst>
          </p:cNvPr>
          <p:cNvSpPr txBox="1"/>
          <p:nvPr/>
        </p:nvSpPr>
        <p:spPr>
          <a:xfrm>
            <a:off x="5511962" y="5692462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38">
            <a:extLst>
              <a:ext uri="{FF2B5EF4-FFF2-40B4-BE49-F238E27FC236}">
                <a16:creationId xmlns:a16="http://schemas.microsoft.com/office/drawing/2014/main" id="{506EC388-B5C8-438B-9714-E9255CA8332C}"/>
              </a:ext>
            </a:extLst>
          </p:cNvPr>
          <p:cNvSpPr txBox="1"/>
          <p:nvPr/>
        </p:nvSpPr>
        <p:spPr>
          <a:xfrm>
            <a:off x="9494135" y="5707529"/>
            <a:ext cx="873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0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对抗训练</a:t>
            </a:r>
            <a:endParaRPr lang="en-US" altLang="zh-CN" dirty="0"/>
          </a:p>
          <a:p>
            <a:pPr lvl="1"/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pPr lvl="1"/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2817183" y="498123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2817183" y="3319115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4815114" y="5465281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4800601" y="3799136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对抗过程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6611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8244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2817183" y="1838313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4800601" y="2135577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7876931" y="2268972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133" y="3888554"/>
            <a:ext cx="2071064" cy="5219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D9095D1-8AEE-42F6-97F5-A4741D79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33" y="5567885"/>
            <a:ext cx="2106868" cy="52456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8099408" y="1276357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7876931" y="4149507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判别网络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5357103" y="3024878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eyes </a:t>
            </a:r>
            <a:endParaRPr lang="zh-TW" altLang="en-US" sz="2400" dirty="0"/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5357103" y="4686059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No mouth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98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243A47-02DA-4069-95AA-0898D4518A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判别网络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生成网络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Minimax Game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A449D8-62D7-47A0-8DD0-CB4D71126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76400"/>
            <a:ext cx="7967748" cy="68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F38A64-3AAC-4417-8CC7-6AA01B349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21035"/>
            <a:ext cx="3641377" cy="6159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013A6C-26E3-4F89-9904-A4930DC08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928643"/>
            <a:ext cx="8624047" cy="73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5362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42210"/>
            <a:ext cx="4349750" cy="4349750"/>
          </a:xfrm>
        </p:spPr>
      </p:pic>
      <p:sp>
        <p:nvSpPr>
          <p:cNvPr id="7" name="文字方塊 6"/>
          <p:cNvSpPr txBox="1"/>
          <p:nvPr/>
        </p:nvSpPr>
        <p:spPr>
          <a:xfrm>
            <a:off x="2404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AAF6C546-A71D-489C-9356-D8C8A7431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1314440"/>
            <a:ext cx="4205289" cy="420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ECDA9D-3CEC-4959-A279-DCAC6F0679EE}"/>
              </a:ext>
            </a:extLst>
          </p:cNvPr>
          <p:cNvSpPr/>
          <p:nvPr/>
        </p:nvSpPr>
        <p:spPr>
          <a:xfrm>
            <a:off x="7712202" y="5660172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091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200"/>
            <a:ext cx="4043993" cy="4045355"/>
          </a:xfrm>
        </p:spPr>
      </p:pic>
      <p:sp>
        <p:nvSpPr>
          <p:cNvPr id="7" name="文字方塊 6"/>
          <p:cNvSpPr txBox="1"/>
          <p:nvPr/>
        </p:nvSpPr>
        <p:spPr>
          <a:xfrm>
            <a:off x="2593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6C7ADA8B-E229-4873-A728-F964AEAC0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1560714"/>
            <a:ext cx="4124326" cy="412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7B0A58D1-F6D7-4AB6-9C7F-7F8B48C267BE}"/>
              </a:ext>
            </a:extLst>
          </p:cNvPr>
          <p:cNvSpPr txBox="1"/>
          <p:nvPr/>
        </p:nvSpPr>
        <p:spPr>
          <a:xfrm>
            <a:off x="7702097" y="576441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155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66E10-A84B-4558-BB38-F1DB14D4B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生成模型</a:t>
            </a:r>
          </a:p>
        </p:txBody>
      </p:sp>
    </p:spTree>
    <p:extLst>
      <p:ext uri="{BB962C8B-B14F-4D97-AF65-F5344CB8AC3E}">
        <p14:creationId xmlns:p14="http://schemas.microsoft.com/office/powerpoint/2010/main" val="343213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18666"/>
            <a:ext cx="4114800" cy="4114800"/>
          </a:xfrm>
        </p:spPr>
      </p:pic>
      <p:sp>
        <p:nvSpPr>
          <p:cNvPr id="7" name="文字方塊 6"/>
          <p:cNvSpPr txBox="1"/>
          <p:nvPr/>
        </p:nvSpPr>
        <p:spPr>
          <a:xfrm>
            <a:off x="2593067" y="5770739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096EF092-B74D-48FA-B7A4-57E79F972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1000" y="1556120"/>
            <a:ext cx="4165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6">
            <a:extLst>
              <a:ext uri="{FF2B5EF4-FFF2-40B4-BE49-F238E27FC236}">
                <a16:creationId xmlns:a16="http://schemas.microsoft.com/office/drawing/2014/main" id="{2FE49EB5-2B87-4754-9FCC-044DFDDC4816}"/>
              </a:ext>
            </a:extLst>
          </p:cNvPr>
          <p:cNvSpPr txBox="1"/>
          <p:nvPr/>
        </p:nvSpPr>
        <p:spPr>
          <a:xfrm>
            <a:off x="7848600" y="5721720"/>
            <a:ext cx="167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544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5" y="1981200"/>
            <a:ext cx="924388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43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A5F393-1881-4F8F-A62C-B5796891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CAAB75-1624-4FDA-976A-6DD00A64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05001"/>
            <a:ext cx="8391391" cy="404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1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C2678-25BF-48A8-9798-2FB3899F7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</p:spTree>
    <p:extLst>
      <p:ext uri="{BB962C8B-B14F-4D97-AF65-F5344CB8AC3E}">
        <p14:creationId xmlns:p14="http://schemas.microsoft.com/office/powerpoint/2010/main" val="248741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数据分布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5439915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7219702" y="59794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886298" y="18457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7701178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050506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437638" y="184373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8326009" y="185530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5703044" y="58637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369640" y="18342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184520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533848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5920980" y="183216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809351" y="184373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596" y="851725"/>
                <a:ext cx="735458" cy="369332"/>
              </a:xfrm>
              <a:prstGeom prst="rect">
                <a:avLst/>
              </a:prstGeom>
              <a:blipFill>
                <a:blip r:embed="rId2"/>
                <a:stretch>
                  <a:fillRect l="-826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5571784" y="17397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7456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6954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7701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7886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8139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8328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6682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6462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6272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6005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5403958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7183745" y="2732929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850341" y="398075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7665221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014549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7401681" y="397871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290052" y="399028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8483550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639" y="2986706"/>
                <a:ext cx="735458" cy="369332"/>
              </a:xfrm>
              <a:prstGeom prst="rect">
                <a:avLst/>
              </a:prstGeom>
              <a:blipFill>
                <a:blip r:embed="rId3"/>
                <a:stretch>
                  <a:fillRect l="-8264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5535827" y="2308959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7420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9662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7665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7850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8103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8292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9485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9183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8992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8724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5471222" y="6194088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7251009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7917605" y="6098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7732485" y="609877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8081813" y="609877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7468945" y="609673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8357316" y="610830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8550814" y="4850945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9217410" y="609877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9032290" y="609877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9381618" y="609877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8768750" y="609673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9657121" y="610830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033" y="5089814"/>
                <a:ext cx="735458" cy="369332"/>
              </a:xfrm>
              <a:prstGeom prst="rect">
                <a:avLst/>
              </a:prstGeom>
              <a:blipFill>
                <a:blip r:embed="rId4"/>
                <a:stretch>
                  <a:fillRect l="-9167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5603091" y="4757506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7487908" y="512936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9801921" y="567689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7732484" y="481798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7917604" y="450567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8170713" y="442697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8399041" y="47392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9500970" y="568350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9270525" y="554846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9071996" y="554118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8808456" y="530664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670970" y="6206139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2570491" y="4862995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627262" y="4851426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55" y="5158881"/>
                <a:ext cx="735458" cy="369332"/>
              </a:xfrm>
              <a:prstGeom prst="rect">
                <a:avLst/>
              </a:prstGeom>
              <a:blipFill>
                <a:blip r:embed="rId5"/>
                <a:stretch>
                  <a:fillRect l="-9091" b="-9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1217973" y="3728673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2422064" y="4626617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836954" y="536810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3016774" y="490055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3293857" y="43151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658830" y="4840085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848374" y="52128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848374" y="491717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676797" y="452780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3280314" y="40566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824783" y="513417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3016774" y="4647115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563488" y="1513758"/>
            <a:ext cx="2605095" cy="1471465"/>
            <a:chOff x="866819" y="2015309"/>
            <a:chExt cx="2251590" cy="1471465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1352341"/>
              <a:chOff x="711601" y="2110962"/>
              <a:chExt cx="1908590" cy="1352341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0C0DCF-3663-45A2-8E89-F6DBCA799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l-GR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已知，则最优的判别器为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目标函数变为</a:t>
                </a: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C9EB906D-0A6B-4B73-941E-063AAF9F6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B15C23C2-975B-4F05-85D7-F8620B8C3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81200"/>
            <a:ext cx="3187083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0566E3-107F-433E-B10E-AC2D63165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6" y="3734575"/>
            <a:ext cx="7418808" cy="2139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4E9F75-4DB4-498C-B6E1-521A948CA7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290600"/>
            <a:ext cx="3510765" cy="583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F19A11-3572-4A01-AA82-7BA902520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873674"/>
            <a:ext cx="1556698" cy="429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71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不稳定性：生成网络的梯度消失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/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在生成对抗网络中，当判断网络为最优时，生成网络的优化目标是最小化真实分布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之间的JS散度。</a:t>
                </a:r>
                <a:endParaRPr lang="en-US" altLang="zh-CN" dirty="0"/>
              </a:p>
              <a:p>
                <a:r>
                  <a:rPr lang="zh-CN" altLang="en-US" dirty="0"/>
                  <a:t>当两个分布相同时，JS散度为0，最优生成网络对应的损失为−2log2。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84875BF-3505-455B-BC8C-6756924F0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589508"/>
                <a:ext cx="3810000" cy="1754326"/>
              </a:xfrm>
              <a:prstGeom prst="rect">
                <a:avLst/>
              </a:prstGeom>
              <a:blipFill>
                <a:blip r:embed="rId3"/>
                <a:stretch>
                  <a:fillRect l="-1440" t="-1736" r="-960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206F32A-0DE1-428A-A7AC-F50A1D7D84A9}"/>
              </a:ext>
            </a:extLst>
          </p:cNvPr>
          <p:cNvSpPr/>
          <p:nvPr/>
        </p:nvSpPr>
        <p:spPr>
          <a:xfrm>
            <a:off x="355169" y="4715849"/>
            <a:ext cx="4064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使用JS散度来训练生成对抗网络的一个问题是当两个分布没有重叠时，它</a:t>
            </a:r>
          </a:p>
          <a:p>
            <a:r>
              <a:rPr lang="zh-CN" altLang="en-US" dirty="0"/>
              <a:t>们之间的JS散度恒等于常数log2。对生成网络来说，目标函数关于参数的梯度为0。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B50877-13E7-4F5D-9C3B-3A044605F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89" y="4114800"/>
            <a:ext cx="5927426" cy="17798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193BEC-1011-4823-B41D-B31DB7288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19400"/>
            <a:ext cx="1910493" cy="8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09373-2352-40F1-BFD0-CA93364C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模型坍塌：生成网络的“错误”目标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61F69-B83E-4076-BD51-15A6595502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生成网络的目标函数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其中后两项和生成网络无关，因此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5B5C85-2AAE-40E4-A92C-791B27E24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28800"/>
            <a:ext cx="6229441" cy="2669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43ABC2-1594-4FF5-BDB3-FDDB0CC66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80727"/>
            <a:ext cx="5987307" cy="5438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7FE41C4-1E5D-48F4-8DA3-B3DC3E1A08F4}"/>
              </a:ext>
            </a:extLst>
          </p:cNvPr>
          <p:cNvSpPr/>
          <p:nvPr/>
        </p:nvSpPr>
        <p:spPr>
          <a:xfrm>
            <a:off x="5105400" y="5257800"/>
            <a:ext cx="2209800" cy="899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715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51819-49C2-4462-838E-3F78EA5F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KL</a:t>
                </a:r>
                <a:r>
                  <a:rPr lang="zh-CN" altLang="en-US" dirty="0"/>
                  <a:t>散度是一种非对称的散度，在计算真实分布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和模型分布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之间的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散度时，按照顺序不同，有两种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C14F42D-E4E3-4EA8-A460-44A729ECD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605" r="-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10416D1-5CF6-409E-BA61-9F1CC963A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124200"/>
            <a:ext cx="4022377" cy="7130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E75CDF-CD98-4757-9A42-FDA94A873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4" y="4572000"/>
            <a:ext cx="3967947" cy="7021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076A683-49E3-4C7B-AABF-75BE7133A9A6}"/>
              </a:ext>
            </a:extLst>
          </p:cNvPr>
          <p:cNvSpPr/>
          <p:nvPr/>
        </p:nvSpPr>
        <p:spPr>
          <a:xfrm>
            <a:off x="2667000" y="329605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逆向</a:t>
            </a:r>
            <a:r>
              <a:rPr lang="en-US" altLang="zh-CN"/>
              <a:t>KL</a:t>
            </a:r>
            <a:r>
              <a:rPr lang="zh-CN" altLang="en-US"/>
              <a:t>散度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C3AA8-DEB9-4C5E-A966-2457B25B849C}"/>
              </a:ext>
            </a:extLst>
          </p:cNvPr>
          <p:cNvSpPr/>
          <p:nvPr/>
        </p:nvSpPr>
        <p:spPr>
          <a:xfrm>
            <a:off x="2700580" y="477566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逆向KL散度</a:t>
            </a:r>
          </a:p>
        </p:txBody>
      </p:sp>
    </p:spTree>
    <p:extLst>
      <p:ext uri="{BB962C8B-B14F-4D97-AF65-F5344CB8AC3E}">
        <p14:creationId xmlns:p14="http://schemas.microsoft.com/office/powerpoint/2010/main" val="349053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37DA3-8071-4A5A-B470-A3D1E0E1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机器学习的两种范式</a:t>
            </a:r>
          </a:p>
        </p:txBody>
      </p:sp>
      <p:pic>
        <p:nvPicPr>
          <p:cNvPr id="3074" name="Picture 2" descr="https://i.stack.imgur.com/Xrmqg.png">
            <a:extLst>
              <a:ext uri="{FF2B5EF4-FFF2-40B4-BE49-F238E27FC236}">
                <a16:creationId xmlns:a16="http://schemas.microsoft.com/office/drawing/2014/main" id="{EE57BA8F-EA44-49B5-AD9B-71F3973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87249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002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前向和逆向</a:t>
            </a:r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C65D5D-104D-415B-8181-FA83EEEB6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074376" cy="3200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7D9718-FE6D-422B-81A7-2DA462BD8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803388"/>
            <a:ext cx="3260377" cy="577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FB461-669F-4A20-A300-2FB3C8531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85" y="4803388"/>
            <a:ext cx="3266121" cy="5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E85D3-AA74-4856-B56A-F1366258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BCE4B4-36B5-45DC-9866-1F6E66176C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弱化判别器</a:t>
            </a:r>
            <a:endParaRPr lang="en-US" altLang="zh-CN" dirty="0"/>
          </a:p>
          <a:p>
            <a:r>
              <a:rPr lang="zh-CN" altLang="en-US" dirty="0"/>
              <a:t>使用更好的损失函数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E81CB359-4A73-4F62-8FB2-A962EB7BD085}"/>
              </a:ext>
            </a:extLst>
          </p:cNvPr>
          <p:cNvSpPr/>
          <p:nvPr/>
        </p:nvSpPr>
        <p:spPr>
          <a:xfrm>
            <a:off x="2732490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21">
            <a:extLst>
              <a:ext uri="{FF2B5EF4-FFF2-40B4-BE49-F238E27FC236}">
                <a16:creationId xmlns:a16="http://schemas.microsoft.com/office/drawing/2014/main" id="{AD4EA0BC-B1C8-4975-A514-840AA27670F0}"/>
              </a:ext>
            </a:extLst>
          </p:cNvPr>
          <p:cNvSpPr/>
          <p:nvPr/>
        </p:nvSpPr>
        <p:spPr>
          <a:xfrm>
            <a:off x="3625188" y="5038191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2">
            <a:extLst>
              <a:ext uri="{FF2B5EF4-FFF2-40B4-BE49-F238E27FC236}">
                <a16:creationId xmlns:a16="http://schemas.microsoft.com/office/drawing/2014/main" id="{7A5DBED0-1758-4AEE-90F4-49310B43E8EA}"/>
              </a:ext>
            </a:extLst>
          </p:cNvPr>
          <p:cNvSpPr/>
          <p:nvPr/>
        </p:nvSpPr>
        <p:spPr>
          <a:xfrm>
            <a:off x="3169514" y="4348576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3">
            <a:extLst>
              <a:ext uri="{FF2B5EF4-FFF2-40B4-BE49-F238E27FC236}">
                <a16:creationId xmlns:a16="http://schemas.microsoft.com/office/drawing/2014/main" id="{E6AA7D89-B6D1-47DC-AE1E-CF82A148AE84}"/>
              </a:ext>
            </a:extLst>
          </p:cNvPr>
          <p:cNvSpPr/>
          <p:nvPr/>
        </p:nvSpPr>
        <p:spPr>
          <a:xfrm>
            <a:off x="4764693" y="420910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4">
            <a:extLst>
              <a:ext uri="{FF2B5EF4-FFF2-40B4-BE49-F238E27FC236}">
                <a16:creationId xmlns:a16="http://schemas.microsoft.com/office/drawing/2014/main" id="{91C4A297-6AFF-4EAA-AEFA-DF8C9E869FF8}"/>
              </a:ext>
            </a:extLst>
          </p:cNvPr>
          <p:cNvSpPr/>
          <p:nvPr/>
        </p:nvSpPr>
        <p:spPr>
          <a:xfrm>
            <a:off x="4013721" y="3483282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5">
            <a:extLst>
              <a:ext uri="{FF2B5EF4-FFF2-40B4-BE49-F238E27FC236}">
                <a16:creationId xmlns:a16="http://schemas.microsoft.com/office/drawing/2014/main" id="{F875733E-C243-4141-9879-40AC2732321F}"/>
              </a:ext>
            </a:extLst>
          </p:cNvPr>
          <p:cNvSpPr/>
          <p:nvPr/>
        </p:nvSpPr>
        <p:spPr>
          <a:xfrm>
            <a:off x="4968092" y="3438650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6">
            <a:extLst>
              <a:ext uri="{FF2B5EF4-FFF2-40B4-BE49-F238E27FC236}">
                <a16:creationId xmlns:a16="http://schemas.microsoft.com/office/drawing/2014/main" id="{F60E1FB3-92CC-454C-A07C-05DAA29CE1D4}"/>
              </a:ext>
            </a:extLst>
          </p:cNvPr>
          <p:cNvSpPr/>
          <p:nvPr/>
        </p:nvSpPr>
        <p:spPr>
          <a:xfrm>
            <a:off x="4240845" y="4057039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7">
            <a:extLst>
              <a:ext uri="{FF2B5EF4-FFF2-40B4-BE49-F238E27FC236}">
                <a16:creationId xmlns:a16="http://schemas.microsoft.com/office/drawing/2014/main" id="{A59A4628-8BEC-4AF6-AFBF-E95A638A726D}"/>
              </a:ext>
            </a:extLst>
          </p:cNvPr>
          <p:cNvSpPr/>
          <p:nvPr/>
        </p:nvSpPr>
        <p:spPr>
          <a:xfrm>
            <a:off x="4523027" y="3137974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8">
            <a:extLst>
              <a:ext uri="{FF2B5EF4-FFF2-40B4-BE49-F238E27FC236}">
                <a16:creationId xmlns:a16="http://schemas.microsoft.com/office/drawing/2014/main" id="{C4C7988E-30CF-44B2-BA6D-5866CC24ED69}"/>
              </a:ext>
            </a:extLst>
          </p:cNvPr>
          <p:cNvSpPr/>
          <p:nvPr/>
        </p:nvSpPr>
        <p:spPr>
          <a:xfrm>
            <a:off x="5467289" y="3680316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9">
            <a:extLst>
              <a:ext uri="{FF2B5EF4-FFF2-40B4-BE49-F238E27FC236}">
                <a16:creationId xmlns:a16="http://schemas.microsoft.com/office/drawing/2014/main" id="{94E39835-E4A7-4232-83A7-6D9DDF460AD6}"/>
              </a:ext>
            </a:extLst>
          </p:cNvPr>
          <p:cNvSpPr/>
          <p:nvPr/>
        </p:nvSpPr>
        <p:spPr>
          <a:xfrm>
            <a:off x="5673130" y="4668123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30">
            <a:extLst>
              <a:ext uri="{FF2B5EF4-FFF2-40B4-BE49-F238E27FC236}">
                <a16:creationId xmlns:a16="http://schemas.microsoft.com/office/drawing/2014/main" id="{C6121729-BE3A-4FEA-B5FF-1CDF0DE64853}"/>
              </a:ext>
            </a:extLst>
          </p:cNvPr>
          <p:cNvSpPr/>
          <p:nvPr/>
        </p:nvSpPr>
        <p:spPr>
          <a:xfrm>
            <a:off x="5402560" y="5038191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31">
            <a:extLst>
              <a:ext uri="{FF2B5EF4-FFF2-40B4-BE49-F238E27FC236}">
                <a16:creationId xmlns:a16="http://schemas.microsoft.com/office/drawing/2014/main" id="{FFE17BE7-8864-403E-B614-D75608973B5F}"/>
              </a:ext>
            </a:extLst>
          </p:cNvPr>
          <p:cNvSpPr/>
          <p:nvPr/>
        </p:nvSpPr>
        <p:spPr>
          <a:xfrm>
            <a:off x="6394707" y="513094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32">
            <a:extLst>
              <a:ext uri="{FF2B5EF4-FFF2-40B4-BE49-F238E27FC236}">
                <a16:creationId xmlns:a16="http://schemas.microsoft.com/office/drawing/2014/main" id="{8FBC008A-E61D-4A9F-862F-92D74FC218E0}"/>
              </a:ext>
            </a:extLst>
          </p:cNvPr>
          <p:cNvSpPr/>
          <p:nvPr/>
        </p:nvSpPr>
        <p:spPr>
          <a:xfrm>
            <a:off x="6614927" y="4422682"/>
            <a:ext cx="241666" cy="24166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33">
            <a:extLst>
              <a:ext uri="{FF2B5EF4-FFF2-40B4-BE49-F238E27FC236}">
                <a16:creationId xmlns:a16="http://schemas.microsoft.com/office/drawing/2014/main" id="{B7320F11-6FFC-40BE-A828-2C9EDBEDB327}"/>
              </a:ext>
            </a:extLst>
          </p:cNvPr>
          <p:cNvSpPr/>
          <p:nvPr/>
        </p:nvSpPr>
        <p:spPr>
          <a:xfrm>
            <a:off x="3635775" y="4590243"/>
            <a:ext cx="241666" cy="241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34">
            <a:extLst>
              <a:ext uri="{FF2B5EF4-FFF2-40B4-BE49-F238E27FC236}">
                <a16:creationId xmlns:a16="http://schemas.microsoft.com/office/drawing/2014/main" id="{601A2843-2320-41FE-B52B-08668389F118}"/>
              </a:ext>
            </a:extLst>
          </p:cNvPr>
          <p:cNvSpPr/>
          <p:nvPr/>
        </p:nvSpPr>
        <p:spPr>
          <a:xfrm>
            <a:off x="4033974" y="2922508"/>
            <a:ext cx="1356849" cy="2944254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35">
            <a:extLst>
              <a:ext uri="{FF2B5EF4-FFF2-40B4-BE49-F238E27FC236}">
                <a16:creationId xmlns:a16="http://schemas.microsoft.com/office/drawing/2014/main" id="{CED7C6A6-CF91-456C-8DC0-2FAFA5049AFE}"/>
              </a:ext>
            </a:extLst>
          </p:cNvPr>
          <p:cNvGrpSpPr/>
          <p:nvPr/>
        </p:nvGrpSpPr>
        <p:grpSpPr>
          <a:xfrm>
            <a:off x="7927941" y="2917417"/>
            <a:ext cx="1993712" cy="879657"/>
            <a:chOff x="935012" y="2092901"/>
            <a:chExt cx="1993712" cy="879657"/>
          </a:xfrm>
        </p:grpSpPr>
        <p:grpSp>
          <p:nvGrpSpPr>
            <p:cNvPr id="20" name="群組 36">
              <a:extLst>
                <a:ext uri="{FF2B5EF4-FFF2-40B4-BE49-F238E27FC236}">
                  <a16:creationId xmlns:a16="http://schemas.microsoft.com/office/drawing/2014/main" id="{72974266-53E6-4A8B-ABA7-039C65A63879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785117"/>
              <a:chOff x="711939" y="2110962"/>
              <a:chExt cx="1817873" cy="785117"/>
            </a:xfrm>
          </p:grpSpPr>
          <p:sp>
            <p:nvSpPr>
              <p:cNvPr id="22" name="橢圓 38">
                <a:extLst>
                  <a:ext uri="{FF2B5EF4-FFF2-40B4-BE49-F238E27FC236}">
                    <a16:creationId xmlns:a16="http://schemas.microsoft.com/office/drawing/2014/main" id="{7D5DB13F-9BEE-490E-B80F-1706B2949DE1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39">
                <a:extLst>
                  <a:ext uri="{FF2B5EF4-FFF2-40B4-BE49-F238E27FC236}">
                    <a16:creationId xmlns:a16="http://schemas.microsoft.com/office/drawing/2014/main" id="{7B5B920B-286F-4615-BD68-0494933E366B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文字方塊 40">
                <a:extLst>
                  <a:ext uri="{FF2B5EF4-FFF2-40B4-BE49-F238E27FC236}">
                    <a16:creationId xmlns:a16="http://schemas.microsoft.com/office/drawing/2014/main" id="{C02B54F7-F302-4125-B0CD-0BFF264E0328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25" name="文字方塊 41">
                <a:extLst>
                  <a:ext uri="{FF2B5EF4-FFF2-40B4-BE49-F238E27FC236}">
                    <a16:creationId xmlns:a16="http://schemas.microsoft.com/office/drawing/2014/main" id="{812CEAEE-F342-43F5-88E2-A9D1F83EB395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8A48158-6AA7-4B0C-AF26-A898E9FDFFD1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6" name="直線接點 5">
            <a:extLst>
              <a:ext uri="{FF2B5EF4-FFF2-40B4-BE49-F238E27FC236}">
                <a16:creationId xmlns:a16="http://schemas.microsoft.com/office/drawing/2014/main" id="{BDE1A7FF-0436-48EB-8749-01A81C51128B}"/>
              </a:ext>
            </a:extLst>
          </p:cNvPr>
          <p:cNvCxnSpPr>
            <a:cxnSpLocks/>
          </p:cNvCxnSpPr>
          <p:nvPr/>
        </p:nvCxnSpPr>
        <p:spPr>
          <a:xfrm>
            <a:off x="3206687" y="3350078"/>
            <a:ext cx="2278078" cy="2379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8">
            <a:extLst>
              <a:ext uri="{FF2B5EF4-FFF2-40B4-BE49-F238E27FC236}">
                <a16:creationId xmlns:a16="http://schemas.microsoft.com/office/drawing/2014/main" id="{C8A381E0-0D71-4B77-8493-D9A924D795A4}"/>
              </a:ext>
            </a:extLst>
          </p:cNvPr>
          <p:cNvSpPr txBox="1"/>
          <p:nvPr/>
        </p:nvSpPr>
        <p:spPr>
          <a:xfrm>
            <a:off x="5484765" y="2849115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strong</a:t>
            </a:r>
            <a:endParaRPr lang="zh-TW" altLang="en-US" sz="2400" dirty="0"/>
          </a:p>
        </p:txBody>
      </p:sp>
      <p:sp>
        <p:nvSpPr>
          <p:cNvPr id="28" name="文字方塊 42">
            <a:extLst>
              <a:ext uri="{FF2B5EF4-FFF2-40B4-BE49-F238E27FC236}">
                <a16:creationId xmlns:a16="http://schemas.microsoft.com/office/drawing/2014/main" id="{72824F29-A5DB-415D-AC2C-5FDA1B68CB84}"/>
              </a:ext>
            </a:extLst>
          </p:cNvPr>
          <p:cNvSpPr txBox="1"/>
          <p:nvPr/>
        </p:nvSpPr>
        <p:spPr>
          <a:xfrm>
            <a:off x="2209800" y="3198167"/>
            <a:ext cx="1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149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D16C0-1D70-4BE3-B036-BA050077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GAN (LSGAN)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E8E881-5465-497B-A130-5DF7F1FA41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Replace sigmoid with linear (replace classification with regression)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114E353-CAF3-4A29-A65F-B3B3FE9C68AB}"/>
              </a:ext>
            </a:extLst>
          </p:cNvPr>
          <p:cNvCxnSpPr>
            <a:cxnSpLocks/>
          </p:cNvCxnSpPr>
          <p:nvPr/>
        </p:nvCxnSpPr>
        <p:spPr>
          <a:xfrm>
            <a:off x="6095715" y="603093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CF51F702-4C09-424F-BEA0-B158849F3E31}"/>
              </a:ext>
            </a:extLst>
          </p:cNvPr>
          <p:cNvSpPr/>
          <p:nvPr/>
        </p:nvSpPr>
        <p:spPr>
          <a:xfrm>
            <a:off x="8542098" y="593562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2701C847-7620-4C44-A8E0-71CCC3496452}"/>
              </a:ext>
            </a:extLst>
          </p:cNvPr>
          <p:cNvSpPr/>
          <p:nvPr/>
        </p:nvSpPr>
        <p:spPr>
          <a:xfrm>
            <a:off x="8356978" y="593562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941FE44-DB6C-4317-853D-660131C3BAC6}"/>
              </a:ext>
            </a:extLst>
          </p:cNvPr>
          <p:cNvSpPr/>
          <p:nvPr/>
        </p:nvSpPr>
        <p:spPr>
          <a:xfrm>
            <a:off x="8706306" y="5935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A71FA35-2C80-4C53-81C7-B974304A4981}"/>
              </a:ext>
            </a:extLst>
          </p:cNvPr>
          <p:cNvSpPr/>
          <p:nvPr/>
        </p:nvSpPr>
        <p:spPr>
          <a:xfrm>
            <a:off x="8093438" y="593357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970F263-3C38-4B09-9720-8A82A07A0703}"/>
              </a:ext>
            </a:extLst>
          </p:cNvPr>
          <p:cNvSpPr/>
          <p:nvPr/>
        </p:nvSpPr>
        <p:spPr>
          <a:xfrm>
            <a:off x="8981809" y="594514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755E0D1-43BD-42AA-B7B0-293B4A3D6A0D}"/>
              </a:ext>
            </a:extLst>
          </p:cNvPr>
          <p:cNvSpPr/>
          <p:nvPr/>
        </p:nvSpPr>
        <p:spPr>
          <a:xfrm>
            <a:off x="7025440" y="592405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5BDC877-DB34-4EA0-BE2D-BDFA8A4DD349}"/>
              </a:ext>
            </a:extLst>
          </p:cNvPr>
          <p:cNvSpPr/>
          <p:nvPr/>
        </p:nvSpPr>
        <p:spPr>
          <a:xfrm>
            <a:off x="6840320" y="592405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D3B446B-1D06-434B-B367-AA0141F23954}"/>
              </a:ext>
            </a:extLst>
          </p:cNvPr>
          <p:cNvSpPr/>
          <p:nvPr/>
        </p:nvSpPr>
        <p:spPr>
          <a:xfrm>
            <a:off x="7189648" y="5924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0D464AF-FDB4-44DC-B320-54DE69ECFE5A}"/>
              </a:ext>
            </a:extLst>
          </p:cNvPr>
          <p:cNvSpPr/>
          <p:nvPr/>
        </p:nvSpPr>
        <p:spPr>
          <a:xfrm>
            <a:off x="6576780" y="5922008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5195908-0F33-448E-9C02-1002EEB4FA05}"/>
              </a:ext>
            </a:extLst>
          </p:cNvPr>
          <p:cNvSpPr/>
          <p:nvPr/>
        </p:nvSpPr>
        <p:spPr>
          <a:xfrm>
            <a:off x="7465151" y="593357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B0F6198-6E76-4919-8214-3E0CB66B7BE2}"/>
              </a:ext>
            </a:extLst>
          </p:cNvPr>
          <p:cNvCxnSpPr>
            <a:cxnSpLocks/>
          </p:cNvCxnSpPr>
          <p:nvPr/>
        </p:nvCxnSpPr>
        <p:spPr>
          <a:xfrm flipV="1">
            <a:off x="6581772" y="4695259"/>
            <a:ext cx="2731552" cy="175117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4295F0BE-320E-4F29-80B4-A21358BA86A6}"/>
              </a:ext>
            </a:extLst>
          </p:cNvPr>
          <p:cNvSpPr txBox="1"/>
          <p:nvPr/>
        </p:nvSpPr>
        <p:spPr>
          <a:xfrm>
            <a:off x="4917287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1 (Real)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00CEE41-81EA-4CB6-A1C3-11DAF4D8FD61}"/>
              </a:ext>
            </a:extLst>
          </p:cNvPr>
          <p:cNvSpPr txBox="1"/>
          <p:nvPr/>
        </p:nvSpPr>
        <p:spPr>
          <a:xfrm>
            <a:off x="9136568" y="3739178"/>
            <a:ext cx="110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 (Fake)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1EA4DD4-71AA-42C0-ADE7-27BD262F48AA}"/>
              </a:ext>
            </a:extLst>
          </p:cNvPr>
          <p:cNvGrpSpPr/>
          <p:nvPr/>
        </p:nvGrpSpPr>
        <p:grpSpPr>
          <a:xfrm>
            <a:off x="1940279" y="2847124"/>
            <a:ext cx="4003255" cy="1035101"/>
            <a:chOff x="875522" y="2833778"/>
            <a:chExt cx="4003255" cy="1035101"/>
          </a:xfrm>
        </p:grpSpPr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9C490A4-C371-4356-9396-50A6C489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522" y="2833778"/>
              <a:ext cx="879920" cy="879920"/>
            </a:xfrm>
            <a:prstGeom prst="rect">
              <a:avLst/>
            </a:prstGeom>
          </p:spPr>
        </p:pic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EB02F51-1BC8-47C1-A54C-EDCE8999B31A}"/>
                </a:ext>
              </a:extLst>
            </p:cNvPr>
            <p:cNvSpPr/>
            <p:nvPr/>
          </p:nvSpPr>
          <p:spPr>
            <a:xfrm>
              <a:off x="2190093" y="2847660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48" name="箭號: 向右 47">
              <a:extLst>
                <a:ext uri="{FF2B5EF4-FFF2-40B4-BE49-F238E27FC236}">
                  <a16:creationId xmlns:a16="http://schemas.microsoft.com/office/drawing/2014/main" id="{C1FBD478-1288-4CEE-BBC4-11D65E781DAB}"/>
                </a:ext>
              </a:extLst>
            </p:cNvPr>
            <p:cNvSpPr/>
            <p:nvPr/>
          </p:nvSpPr>
          <p:spPr>
            <a:xfrm>
              <a:off x="1755442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箭號: 向右 48">
              <a:extLst>
                <a:ext uri="{FF2B5EF4-FFF2-40B4-BE49-F238E27FC236}">
                  <a16:creationId xmlns:a16="http://schemas.microsoft.com/office/drawing/2014/main" id="{97AD5B05-0A5B-4963-B4E1-4F32F9A0D506}"/>
                </a:ext>
              </a:extLst>
            </p:cNvPr>
            <p:cNvSpPr/>
            <p:nvPr/>
          </p:nvSpPr>
          <p:spPr>
            <a:xfrm>
              <a:off x="3560817" y="3038233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47D4CA26-EA14-44E0-B594-A1D1FA6F90FB}"/>
                </a:ext>
              </a:extLst>
            </p:cNvPr>
            <p:cNvSpPr txBox="1"/>
            <p:nvPr/>
          </p:nvSpPr>
          <p:spPr>
            <a:xfrm>
              <a:off x="3935072" y="3037882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CBABF163-4CD9-409F-A759-6B9002CC1C39}"/>
              </a:ext>
            </a:extLst>
          </p:cNvPr>
          <p:cNvGrpSpPr/>
          <p:nvPr/>
        </p:nvGrpSpPr>
        <p:grpSpPr>
          <a:xfrm>
            <a:off x="6186396" y="2841735"/>
            <a:ext cx="3976419" cy="1034333"/>
            <a:chOff x="4912391" y="2852915"/>
            <a:chExt cx="3976419" cy="1034333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5F73E27-C3F0-4D62-BB7A-D0309E05F6C7}"/>
                </a:ext>
              </a:extLst>
            </p:cNvPr>
            <p:cNvSpPr/>
            <p:nvPr/>
          </p:nvSpPr>
          <p:spPr>
            <a:xfrm>
              <a:off x="6179053" y="285291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判别网络</a:t>
              </a:r>
              <a:endParaRPr lang="en-US" altLang="zh-TW" sz="2000" dirty="0"/>
            </a:p>
          </p:txBody>
        </p:sp>
        <p:sp>
          <p:nvSpPr>
            <p:cNvPr id="52" name="箭號: 向右 51">
              <a:extLst>
                <a:ext uri="{FF2B5EF4-FFF2-40B4-BE49-F238E27FC236}">
                  <a16:creationId xmlns:a16="http://schemas.microsoft.com/office/drawing/2014/main" id="{1D26B226-5E7C-476D-8C57-82A7A550A8EA}"/>
                </a:ext>
              </a:extLst>
            </p:cNvPr>
            <p:cNvSpPr/>
            <p:nvPr/>
          </p:nvSpPr>
          <p:spPr>
            <a:xfrm>
              <a:off x="5744402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箭號: 向右 52">
              <a:extLst>
                <a:ext uri="{FF2B5EF4-FFF2-40B4-BE49-F238E27FC236}">
                  <a16:creationId xmlns:a16="http://schemas.microsoft.com/office/drawing/2014/main" id="{81558333-D94E-4C8C-AAE1-C7C8BBA653D3}"/>
                </a:ext>
              </a:extLst>
            </p:cNvPr>
            <p:cNvSpPr/>
            <p:nvPr/>
          </p:nvSpPr>
          <p:spPr>
            <a:xfrm>
              <a:off x="7549777" y="304348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0DF7738-4827-4E3E-910A-C5401A55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391" y="2874003"/>
              <a:ext cx="813045" cy="85583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17B66654-419F-44E9-9D4B-9AFE59237D7B}"/>
                </a:ext>
              </a:extLst>
            </p:cNvPr>
            <p:cNvSpPr txBox="1"/>
            <p:nvPr/>
          </p:nvSpPr>
          <p:spPr>
            <a:xfrm>
              <a:off x="7945105" y="3056251"/>
              <a:ext cx="94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</p:grp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5D07BC68-C5A8-42A7-A397-A39DB61C6DE2}"/>
              </a:ext>
            </a:extLst>
          </p:cNvPr>
          <p:cNvCxnSpPr>
            <a:cxnSpLocks/>
          </p:cNvCxnSpPr>
          <p:nvPr/>
        </p:nvCxnSpPr>
        <p:spPr>
          <a:xfrm>
            <a:off x="5471680" y="3435397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DA3DA334-6E53-4D73-B127-10C8F72AA047}"/>
              </a:ext>
            </a:extLst>
          </p:cNvPr>
          <p:cNvCxnSpPr>
            <a:cxnSpLocks/>
          </p:cNvCxnSpPr>
          <p:nvPr/>
        </p:nvCxnSpPr>
        <p:spPr>
          <a:xfrm>
            <a:off x="9690961" y="3421025"/>
            <a:ext cx="0" cy="41091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FA204E4-38F8-4B17-ABE2-1026A535ED30}"/>
              </a:ext>
            </a:extLst>
          </p:cNvPr>
          <p:cNvCxnSpPr>
            <a:cxnSpLocks/>
          </p:cNvCxnSpPr>
          <p:nvPr/>
        </p:nvCxnSpPr>
        <p:spPr>
          <a:xfrm>
            <a:off x="2068597" y="6085977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橢圓 60">
            <a:extLst>
              <a:ext uri="{FF2B5EF4-FFF2-40B4-BE49-F238E27FC236}">
                <a16:creationId xmlns:a16="http://schemas.microsoft.com/office/drawing/2014/main" id="{AAB21A4D-2FD1-4DE9-BBCF-6E5FB6F1AD84}"/>
              </a:ext>
            </a:extLst>
          </p:cNvPr>
          <p:cNvSpPr/>
          <p:nvPr/>
        </p:nvSpPr>
        <p:spPr>
          <a:xfrm>
            <a:off x="4514980" y="599066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9787DBD9-7D0A-4F36-A879-704406B4189B}"/>
              </a:ext>
            </a:extLst>
          </p:cNvPr>
          <p:cNvSpPr/>
          <p:nvPr/>
        </p:nvSpPr>
        <p:spPr>
          <a:xfrm>
            <a:off x="4329860" y="599066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95FDDE8-EF09-4E22-9E30-6FF8456325D9}"/>
              </a:ext>
            </a:extLst>
          </p:cNvPr>
          <p:cNvSpPr/>
          <p:nvPr/>
        </p:nvSpPr>
        <p:spPr>
          <a:xfrm>
            <a:off x="4679188" y="599066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0756FA23-DFC7-49D8-8D27-92A1D28C415D}"/>
              </a:ext>
            </a:extLst>
          </p:cNvPr>
          <p:cNvSpPr/>
          <p:nvPr/>
        </p:nvSpPr>
        <p:spPr>
          <a:xfrm>
            <a:off x="4066320" y="598862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C5FE01A0-11FF-4474-BDEB-CB01C267D301}"/>
              </a:ext>
            </a:extLst>
          </p:cNvPr>
          <p:cNvSpPr/>
          <p:nvPr/>
        </p:nvSpPr>
        <p:spPr>
          <a:xfrm>
            <a:off x="4954691" y="600018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5387977A-234C-494A-BF5B-AB7B1F48414E}"/>
              </a:ext>
            </a:extLst>
          </p:cNvPr>
          <p:cNvSpPr/>
          <p:nvPr/>
        </p:nvSpPr>
        <p:spPr>
          <a:xfrm>
            <a:off x="2998322" y="5979094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1615E595-24C2-4758-BD55-FFB0BD9DB146}"/>
              </a:ext>
            </a:extLst>
          </p:cNvPr>
          <p:cNvSpPr/>
          <p:nvPr/>
        </p:nvSpPr>
        <p:spPr>
          <a:xfrm>
            <a:off x="2813202" y="597909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3241FDE6-4FC7-4C70-8B5C-9DC1628AD6E0}"/>
              </a:ext>
            </a:extLst>
          </p:cNvPr>
          <p:cNvSpPr/>
          <p:nvPr/>
        </p:nvSpPr>
        <p:spPr>
          <a:xfrm>
            <a:off x="3162530" y="597909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C54F9E93-7B66-4039-9D8E-A706E26298D1}"/>
              </a:ext>
            </a:extLst>
          </p:cNvPr>
          <p:cNvSpPr/>
          <p:nvPr/>
        </p:nvSpPr>
        <p:spPr>
          <a:xfrm>
            <a:off x="2549662" y="597705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FF2378ED-AA00-4F82-9AA0-B73C3D105958}"/>
              </a:ext>
            </a:extLst>
          </p:cNvPr>
          <p:cNvSpPr/>
          <p:nvPr/>
        </p:nvSpPr>
        <p:spPr>
          <a:xfrm>
            <a:off x="3438033" y="598861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: 圖案 70">
            <a:extLst>
              <a:ext uri="{FF2B5EF4-FFF2-40B4-BE49-F238E27FC236}">
                <a16:creationId xmlns:a16="http://schemas.microsoft.com/office/drawing/2014/main" id="{F84D6E39-E55D-44E9-A5A8-482FA0AECD06}"/>
              </a:ext>
            </a:extLst>
          </p:cNvPr>
          <p:cNvSpPr/>
          <p:nvPr/>
        </p:nvSpPr>
        <p:spPr>
          <a:xfrm rot="21343433">
            <a:off x="2537017" y="4859018"/>
            <a:ext cx="2532185" cy="1012995"/>
          </a:xfrm>
          <a:custGeom>
            <a:avLst/>
            <a:gdLst>
              <a:gd name="connsiteX0" fmla="*/ 0 w 2532185"/>
              <a:gd name="connsiteY0" fmla="*/ 897768 h 897768"/>
              <a:gd name="connsiteX1" fmla="*/ 1111348 w 2532185"/>
              <a:gd name="connsiteY1" fmla="*/ 714888 h 897768"/>
              <a:gd name="connsiteX2" fmla="*/ 1688124 w 2532185"/>
              <a:gd name="connsiteY2" fmla="*/ 95909 h 897768"/>
              <a:gd name="connsiteX3" fmla="*/ 2532185 w 2532185"/>
              <a:gd name="connsiteY3" fmla="*/ 11503 h 897768"/>
              <a:gd name="connsiteX0" fmla="*/ 0 w 2532185"/>
              <a:gd name="connsiteY0" fmla="*/ 897768 h 960905"/>
              <a:gd name="connsiteX1" fmla="*/ 1216231 w 2532185"/>
              <a:gd name="connsiteY1" fmla="*/ 908987 h 960905"/>
              <a:gd name="connsiteX2" fmla="*/ 1688124 w 2532185"/>
              <a:gd name="connsiteY2" fmla="*/ 95909 h 960905"/>
              <a:gd name="connsiteX3" fmla="*/ 2532185 w 2532185"/>
              <a:gd name="connsiteY3" fmla="*/ 11503 h 960905"/>
              <a:gd name="connsiteX0" fmla="*/ 0 w 2532185"/>
              <a:gd name="connsiteY0" fmla="*/ 897768 h 1010264"/>
              <a:gd name="connsiteX1" fmla="*/ 1216231 w 2532185"/>
              <a:gd name="connsiteY1" fmla="*/ 908987 h 1010264"/>
              <a:gd name="connsiteX2" fmla="*/ 1688124 w 2532185"/>
              <a:gd name="connsiteY2" fmla="*/ 95909 h 1010264"/>
              <a:gd name="connsiteX3" fmla="*/ 2532185 w 2532185"/>
              <a:gd name="connsiteY3" fmla="*/ 11503 h 1010264"/>
              <a:gd name="connsiteX0" fmla="*/ 0 w 2532185"/>
              <a:gd name="connsiteY0" fmla="*/ 889666 h 1002162"/>
              <a:gd name="connsiteX1" fmla="*/ 1216231 w 2532185"/>
              <a:gd name="connsiteY1" fmla="*/ 900885 h 1002162"/>
              <a:gd name="connsiteX2" fmla="*/ 1688124 w 2532185"/>
              <a:gd name="connsiteY2" fmla="*/ 87807 h 1002162"/>
              <a:gd name="connsiteX3" fmla="*/ 2532185 w 2532185"/>
              <a:gd name="connsiteY3" fmla="*/ 3401 h 1002162"/>
              <a:gd name="connsiteX0" fmla="*/ 0 w 2532185"/>
              <a:gd name="connsiteY0" fmla="*/ 941154 h 1012995"/>
              <a:gd name="connsiteX1" fmla="*/ 1216231 w 2532185"/>
              <a:gd name="connsiteY1" fmla="*/ 952373 h 1012995"/>
              <a:gd name="connsiteX2" fmla="*/ 1630158 w 2532185"/>
              <a:gd name="connsiteY2" fmla="*/ 20342 h 1012995"/>
              <a:gd name="connsiteX3" fmla="*/ 2532185 w 2532185"/>
              <a:gd name="connsiteY3" fmla="*/ 54889 h 101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185" h="1012995">
                <a:moveTo>
                  <a:pt x="0" y="941154"/>
                </a:moveTo>
                <a:cubicBezTo>
                  <a:pt x="414997" y="916535"/>
                  <a:pt x="944538" y="1105842"/>
                  <a:pt x="1216231" y="952373"/>
                </a:cubicBezTo>
                <a:cubicBezTo>
                  <a:pt x="1487924" y="798904"/>
                  <a:pt x="1393352" y="137573"/>
                  <a:pt x="1630158" y="20342"/>
                </a:cubicBezTo>
                <a:cubicBezTo>
                  <a:pt x="1991287" y="-35059"/>
                  <a:pt x="2228557" y="38476"/>
                  <a:pt x="2532185" y="5488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48FEA29F-1E82-45A2-A0CB-43C84DC18716}"/>
              </a:ext>
            </a:extLst>
          </p:cNvPr>
          <p:cNvSpPr txBox="1"/>
          <p:nvPr/>
        </p:nvSpPr>
        <p:spPr>
          <a:xfrm>
            <a:off x="2025025" y="4981904"/>
            <a:ext cx="204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They don’t move.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1E70F5D-C397-43BC-9000-24C53966445F}"/>
              </a:ext>
            </a:extLst>
          </p:cNvPr>
          <p:cNvSpPr txBox="1"/>
          <p:nvPr/>
        </p:nvSpPr>
        <p:spPr>
          <a:xfrm>
            <a:off x="9725689" y="5813116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930D7A17-A150-4BA2-A96D-1B9E7E6E14A0}"/>
              </a:ext>
            </a:extLst>
          </p:cNvPr>
          <p:cNvCxnSpPr>
            <a:cxnSpLocks/>
          </p:cNvCxnSpPr>
          <p:nvPr/>
        </p:nvCxnSpPr>
        <p:spPr>
          <a:xfrm>
            <a:off x="6143073" y="5083405"/>
            <a:ext cx="3608951" cy="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BF060CC-4370-40AE-A08F-F255CF98EC5E}"/>
              </a:ext>
            </a:extLst>
          </p:cNvPr>
          <p:cNvSpPr txBox="1"/>
          <p:nvPr/>
        </p:nvSpPr>
        <p:spPr>
          <a:xfrm>
            <a:off x="9716684" y="4848808"/>
            <a:ext cx="398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5312D8FE-ED2A-4970-9941-92CE10122345}"/>
              </a:ext>
            </a:extLst>
          </p:cNvPr>
          <p:cNvSpPr/>
          <p:nvPr/>
        </p:nvSpPr>
        <p:spPr>
          <a:xfrm>
            <a:off x="6805583" y="5268314"/>
            <a:ext cx="611288" cy="551543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4903437A-C9F6-4923-B8A4-4A7C64F4803D}"/>
              </a:ext>
            </a:extLst>
          </p:cNvPr>
          <p:cNvGrpSpPr/>
          <p:nvPr/>
        </p:nvGrpSpPr>
        <p:grpSpPr>
          <a:xfrm>
            <a:off x="8525660" y="182158"/>
            <a:ext cx="2523339" cy="1195981"/>
            <a:chOff x="935012" y="2092901"/>
            <a:chExt cx="1993712" cy="1195981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8401B12F-B9A9-4767-927B-57A77D72E930}"/>
                </a:ext>
              </a:extLst>
            </p:cNvPr>
            <p:cNvGrpSpPr/>
            <p:nvPr/>
          </p:nvGrpSpPr>
          <p:grpSpPr>
            <a:xfrm>
              <a:off x="1110851" y="2134433"/>
              <a:ext cx="1817873" cy="1154449"/>
              <a:chOff x="711939" y="2110962"/>
              <a:chExt cx="1817873" cy="1154449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327F277B-C222-4CB2-B220-FB48183E3787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62D284A8-5B16-47E2-9D3E-561628F0AC24}"/>
                  </a:ext>
                </a:extLst>
              </p:cNvPr>
              <p:cNvSpPr/>
              <p:nvPr/>
            </p:nvSpPr>
            <p:spPr>
              <a:xfrm flipV="1">
                <a:off x="711939" y="2572160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406E9CC8-3144-4087-8F33-66867E3B5257}"/>
                  </a:ext>
                </a:extLst>
              </p:cNvPr>
              <p:cNvSpPr txBox="1"/>
              <p:nvPr/>
            </p:nvSpPr>
            <p:spPr>
              <a:xfrm>
                <a:off x="1013505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56BCF453-33D5-4B59-AB28-6F0810DA18AB}"/>
                  </a:ext>
                </a:extLst>
              </p:cNvPr>
              <p:cNvSpPr txBox="1"/>
              <p:nvPr/>
            </p:nvSpPr>
            <p:spPr>
              <a:xfrm>
                <a:off x="989843" y="2434414"/>
                <a:ext cx="15399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1293F1E-85F6-47C2-A8DB-3CE839A64756}"/>
                </a:ext>
              </a:extLst>
            </p:cNvPr>
            <p:cNvSpPr/>
            <p:nvPr/>
          </p:nvSpPr>
          <p:spPr>
            <a:xfrm>
              <a:off x="935012" y="2092901"/>
              <a:ext cx="1985196" cy="87965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5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4" grpId="0"/>
      <p:bldP spid="7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f-GAN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f-divergences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65107C-B517-4AED-A20F-11E6C529B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9B91076-6574-4CFB-98AC-F085D8F99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14600"/>
            <a:ext cx="9752546" cy="26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69503-9377-48A8-B426-0BA0C93B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f-GAN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5107C-B517-4AED-A20F-11E6C529B5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f-divergences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783D54-9FC1-4A1E-AEE1-3CA6AC68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57400"/>
            <a:ext cx="5955588" cy="5932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925E2-8423-4C72-BCAF-627B03CFC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815395"/>
            <a:ext cx="7821590" cy="18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2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647926-16E0-41BA-933C-EA378C8C9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787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距离用于衡量两个分布之间的距离。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是边际分布为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的所有可能的联合分布集合，</a:t>
                </a:r>
                <a:r>
                  <a:rPr lang="en-US" altLang="zh-CN" dirty="0"/>
                  <a:t>d(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的距离，比如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距离等。</a:t>
                </a:r>
                <a:endParaRPr lang="en-US" altLang="zh-CN" dirty="0"/>
              </a:p>
              <a:p>
                <a:r>
                  <a:rPr lang="en-US" altLang="zh-CN" dirty="0"/>
                  <a:t>Wasserstein</a:t>
                </a:r>
                <a:r>
                  <a:rPr lang="zh-CN" altLang="en-US" dirty="0"/>
                  <a:t>距离相比</a:t>
                </a:r>
                <a:r>
                  <a:rPr lang="en-US" altLang="zh-CN" dirty="0"/>
                  <a:t>KL</a:t>
                </a:r>
                <a:r>
                  <a:rPr lang="zh-CN" altLang="en-US" dirty="0"/>
                  <a:t>散度和</a:t>
                </a:r>
                <a:r>
                  <a:rPr lang="en-US" altLang="zh-CN" dirty="0"/>
                  <a:t>JS</a:t>
                </a:r>
                <a:r>
                  <a:rPr lang="zh-CN" altLang="en-US" dirty="0"/>
                  <a:t>散度的优势在于：即使两个分布没有重叠或者重叠非常少，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距离仍然能反映两个分布的远近。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D46D11FE-6F66-4712-B25A-769EFDE6E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728" r="-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B0A547CA-E868-43DC-A46F-5F0DE3204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9" y="1905000"/>
            <a:ext cx="68202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72F90-C408-4E67-976E-20EEE8DA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</a:t>
            </a:r>
            <a:r>
              <a:rPr lang="zh-CN" altLang="en-US" dirty="0"/>
              <a:t>距离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如果将两个分布看作是两个土堆，联合分布</a:t>
                </a:r>
                <a:r>
                  <a:rPr lang="en-US" altLang="zh-CN" dirty="0"/>
                  <a:t>γ(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看作是从土堆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到土堆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的位置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的搬运土的数量。</a:t>
                </a:r>
                <a:r>
                  <a:rPr lang="en-US" altLang="zh-CN" dirty="0"/>
                  <a:t>Wasserstein</a:t>
                </a:r>
                <a:r>
                  <a:rPr lang="zh-CN" altLang="en-US" dirty="0"/>
                  <a:t>距离可以理解为搬运土堆的最小工作量，也称为推土机距离（</a:t>
                </a:r>
                <a:r>
                  <a:rPr lang="en-US" altLang="zh-CN" dirty="0"/>
                  <a:t>Earth-Mover’s Distance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EMD</a:t>
                </a:r>
                <a:r>
                  <a:rPr lang="zh-CN" altLang="en-US" dirty="0"/>
                  <a:t>）。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B19CF37-40F6-4C13-A655-F4DC7D3951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D30E5F9-3748-4822-A3A4-886F17843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913369"/>
            <a:ext cx="6787420" cy="17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61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</a:t>
            </a:r>
            <a:br>
              <a:rPr lang="en-US" altLang="zh-CN" dirty="0"/>
            </a:br>
            <a:r>
              <a:rPr lang="en-US" altLang="zh-CN" dirty="0"/>
              <a:t>Rubinstein </a:t>
            </a:r>
            <a:r>
              <a:rPr lang="zh-CN" altLang="en-US" dirty="0"/>
              <a:t>对偶定理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8B3D7-B75C-4826-B30F-58524B78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Lipschitz</a:t>
            </a:r>
            <a:r>
              <a:rPr lang="zh-CN" altLang="en-US" dirty="0"/>
              <a:t>连续函数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1495B-5CB9-4168-9127-E05C2404E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7312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8981E0-4D1E-4ABD-BD75-6AFA7F7B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生成模型：可以生成数据的模型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1DAD39-2CCB-43A4-AC41-FAD83FA802E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生成模型包含两个步骤：</a:t>
            </a:r>
            <a:endParaRPr lang="en-US" altLang="zh-CN" dirty="0"/>
          </a:p>
          <a:p>
            <a:pPr lvl="1"/>
            <a:r>
              <a:rPr lang="zh-CN" altLang="en-US" dirty="0"/>
              <a:t>密度估计</a:t>
            </a:r>
            <a:endParaRPr lang="en-US" altLang="zh-CN" dirty="0"/>
          </a:p>
          <a:p>
            <a:pPr lvl="1"/>
            <a:r>
              <a:rPr lang="zh-CN" altLang="en-US" dirty="0"/>
              <a:t>采样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12A402-0419-49BB-80EE-3EEFF4F13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8" y="3048000"/>
            <a:ext cx="686027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44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447801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18570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9601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01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71801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867400" y="2854888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096000" y="3237878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7086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162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15" y="1167753"/>
            <a:ext cx="8791575" cy="154305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764907" y="759139"/>
            <a:ext cx="377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CNN, D: CNN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764907" y="2714681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(no normalization), D: CNN (no normalization)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84" y="3105008"/>
            <a:ext cx="8791200" cy="161316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400" y="5162418"/>
            <a:ext cx="8791200" cy="149752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45056" y="4749348"/>
            <a:ext cx="8850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(tanh), D: CNN(tanh)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94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57476" y="190136"/>
            <a:ext cx="1696279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DCGAN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168784" y="209186"/>
            <a:ext cx="1696279" cy="479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LSGAN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380092" y="209187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Original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591400" y="209186"/>
            <a:ext cx="1696279" cy="65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Improved</a:t>
            </a:r>
          </a:p>
          <a:p>
            <a:pPr algn="ctr"/>
            <a:r>
              <a:rPr lang="en-US" altLang="zh-TW" sz="2400" dirty="0"/>
              <a:t>WGAN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4" y="1162311"/>
            <a:ext cx="8667750" cy="155257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717398" y="745721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MLP, D: CNN</a:t>
            </a:r>
            <a:endParaRPr lang="zh-TW" altLang="en-US" sz="2400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98" y="3175412"/>
            <a:ext cx="8667750" cy="155257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707990" y="2759528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CNN (bad structure), D: CNN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80" y="5188513"/>
            <a:ext cx="8703385" cy="1536523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661572" y="4773335"/>
            <a:ext cx="5616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G: 101 layer, D: 101 layer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59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DE644-7034-4617-A312-53028FBDF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的扩展</a:t>
            </a:r>
          </a:p>
        </p:txBody>
      </p:sp>
    </p:spTree>
    <p:extLst>
      <p:ext uri="{BB962C8B-B14F-4D97-AF65-F5344CB8AC3E}">
        <p14:creationId xmlns:p14="http://schemas.microsoft.com/office/powerpoint/2010/main" val="5871825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E082B52-FB91-4F89-8AF5-E4D910B92EF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根据条件针对性的生成数据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5277041" y="483772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生成网络</a:t>
            </a:r>
            <a:endParaRPr lang="en-US" altLang="zh-TW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6822827" y="538290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4673985" y="537858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2812ED-61D6-4E9E-B205-18424F4CB132}"/>
              </a:ext>
            </a:extLst>
          </p:cNvPr>
          <p:cNvSpPr txBox="1"/>
          <p:nvPr/>
        </p:nvSpPr>
        <p:spPr>
          <a:xfrm>
            <a:off x="304800" y="4624036"/>
            <a:ext cx="4518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 and red eyes”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8D94ADB-BE2C-4DA3-A6E5-332FF44D0E59}"/>
              </a:ext>
            </a:extLst>
          </p:cNvPr>
          <p:cNvSpPr txBox="1"/>
          <p:nvPr/>
        </p:nvSpPr>
        <p:spPr>
          <a:xfrm>
            <a:off x="387784" y="5488138"/>
            <a:ext cx="443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yellow ribbon”</a:t>
            </a:r>
            <a:endParaRPr lang="zh-TW" altLang="en-US" sz="2400" dirty="0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04CDD2C-B91B-466E-8FEF-FE53ED1C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72" y="4758803"/>
            <a:ext cx="1224812" cy="117037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FEAE69-9C9B-4670-B65D-A86261C7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705" y="4758804"/>
            <a:ext cx="1408175" cy="11734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6599A2A8-285C-4CF6-9129-0518722A91D5}"/>
              </a:ext>
            </a:extLst>
          </p:cNvPr>
          <p:cNvGrpSpPr/>
          <p:nvPr/>
        </p:nvGrpSpPr>
        <p:grpSpPr>
          <a:xfrm>
            <a:off x="2054582" y="2378572"/>
            <a:ext cx="8082837" cy="1422815"/>
            <a:chOff x="602913" y="2586450"/>
            <a:chExt cx="8082837" cy="142281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57DA935-5EAF-4CF0-962A-F1A5A4188EE6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生成网络</a:t>
              </a:r>
              <a:endParaRPr lang="en-US" altLang="zh-TW" sz="2400" dirty="0"/>
            </a:p>
          </p:txBody>
        </p: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1AEB12E0-5EC6-466B-984D-87984055610A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1F15DF51-21B7-4783-A0F8-50AEA0722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176" y="2729676"/>
              <a:ext cx="805004" cy="805004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4EEBDF9-716E-441F-94B1-605C1AF01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461" y="2729676"/>
              <a:ext cx="805004" cy="805004"/>
            </a:xfrm>
            <a:prstGeom prst="rect">
              <a:avLst/>
            </a:prstGeom>
          </p:spPr>
        </p:pic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279AADD6-2DCC-439C-9D30-914BF59B7B1B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/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9BD14732-94AC-4A5C-BD17-A20CD83D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962" y="2608219"/>
                  <a:ext cx="73635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36355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23E4CD8-B50B-466B-8D79-C8D12231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746" y="2731572"/>
              <a:ext cx="805004" cy="8050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/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−0.7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C0F7D8B4-7226-4E97-9527-E8F39E914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844" y="2586450"/>
                  <a:ext cx="736355" cy="10204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F16F597-BAC3-4407-AA20-A3C69252F55A}"/>
                </a:ext>
              </a:extLst>
            </p:cNvPr>
            <p:cNvSpPr txBox="1"/>
            <p:nvPr/>
          </p:nvSpPr>
          <p:spPr>
            <a:xfrm>
              <a:off x="602913" y="3639933"/>
              <a:ext cx="2860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In a specific range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3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条件生成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224364" y="2533234"/>
            <a:ext cx="3382783" cy="1331844"/>
            <a:chOff x="628650" y="3836505"/>
            <a:chExt cx="3382783" cy="133184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118" y="3836505"/>
              <a:ext cx="2003315" cy="133184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28650" y="4086928"/>
              <a:ext cx="1510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Given condition:</a:t>
              </a:r>
              <a:endParaRPr lang="zh-TW" altLang="en-US" sz="2400" dirty="0"/>
            </a:p>
          </p:txBody>
        </p:sp>
      </p:grpSp>
      <p:sp>
        <p:nvSpPr>
          <p:cNvPr id="7" name="文字方塊 6"/>
          <p:cNvSpPr txBox="1"/>
          <p:nvPr/>
        </p:nvSpPr>
        <p:spPr>
          <a:xfrm>
            <a:off x="1419460" y="1971458"/>
            <a:ext cx="347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Caption Generation</a:t>
            </a:r>
            <a:endParaRPr lang="zh-TW" altLang="en-US" sz="2400" b="1" i="1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34243" y="3985199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Chat-bot</a:t>
            </a:r>
            <a:endParaRPr lang="zh-TW" altLang="en-US" sz="2400" b="1" i="1" u="sng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24363" y="4704280"/>
            <a:ext cx="151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Given condition:</a:t>
            </a:r>
            <a:endParaRPr lang="zh-TW" altLang="en-US" sz="2400" dirty="0"/>
          </a:p>
        </p:txBody>
      </p:sp>
      <p:pic>
        <p:nvPicPr>
          <p:cNvPr id="13" name="Picture 8" descr="User Symbol Blue Clip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7" y="4941920"/>
            <a:ext cx="408421" cy="6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圓角矩形圖說文字 17"/>
          <p:cNvSpPr/>
          <p:nvPr/>
        </p:nvSpPr>
        <p:spPr>
          <a:xfrm>
            <a:off x="4325257" y="4428908"/>
            <a:ext cx="1415602" cy="511860"/>
          </a:xfrm>
          <a:prstGeom prst="wedgeRoundRectCallout">
            <a:avLst>
              <a:gd name="adj1" fmla="val -48252"/>
              <a:gd name="adj2" fmla="val 79390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2433123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670" y="4343139"/>
            <a:ext cx="1005826" cy="12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圖說文字 17"/>
          <p:cNvSpPr/>
          <p:nvPr/>
        </p:nvSpPr>
        <p:spPr>
          <a:xfrm>
            <a:off x="6324600" y="2667000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“A young girl is dancing.”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6324599" y="4469378"/>
            <a:ext cx="1872035" cy="947655"/>
          </a:xfrm>
          <a:prstGeom prst="wedgeRoundRectCallout">
            <a:avLst>
              <a:gd name="adj1" fmla="val 79724"/>
              <a:gd name="adj2" fmla="val -2709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“Hello. Nice to see you.”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5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 animBg="1"/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960CA-18FD-46D6-90B0-8CDFDB82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CN" alt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7B0AEC9-E349-4D54-9A79-DBF1A23AE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552" y="2286000"/>
            <a:ext cx="3691180" cy="31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8AA24EE-E52E-496A-964C-A1A506CB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0600"/>
            <a:ext cx="6814087" cy="30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F686F028-DB9F-409A-AE37-5E70451B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3657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25133B8-AD51-4274-9BE0-673F374E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228850"/>
            <a:ext cx="52673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53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925-4E64-4A45-BC5B-765DDF06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生成数据的另一种思路</a:t>
            </a:r>
          </a:p>
        </p:txBody>
      </p:sp>
      <p:pic>
        <p:nvPicPr>
          <p:cNvPr id="5122" name="Picture 2" descr="http://www.lherranz.org/wp-content/uploads/2018/07/blog_generativesampling2.png">
            <a:extLst>
              <a:ext uri="{FF2B5EF4-FFF2-40B4-BE49-F238E27FC236}">
                <a16:creationId xmlns:a16="http://schemas.microsoft.com/office/drawing/2014/main" id="{7679B726-02FF-43DB-B32A-D6627A5A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69913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84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InfoGAN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4534" y="1974967"/>
            <a:ext cx="1203960" cy="9607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判别网络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93131" y="3503587"/>
            <a:ext cx="1393624" cy="960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分类器</a:t>
            </a:r>
            <a:endParaRPr lang="zh-TW" altLang="en-US" sz="2000" dirty="0"/>
          </a:p>
        </p:txBody>
      </p: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5982177" y="2884410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  <a:endCxn id="18" idx="1"/>
          </p:cNvCxnSpPr>
          <p:nvPr/>
        </p:nvCxnSpPr>
        <p:spPr>
          <a:xfrm flipV="1">
            <a:off x="8427503" y="2451766"/>
            <a:ext cx="608642" cy="307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036145" y="2251711"/>
            <a:ext cx="98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scalar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3604553" y="1974967"/>
            <a:ext cx="1539240" cy="9607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Generator</a:t>
            </a:r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>
            <a:off x="3169546" y="2449752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55180" y="2237054"/>
            <a:ext cx="42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=</a:t>
            </a:r>
            <a:endParaRPr lang="zh-TW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2090575" y="1974968"/>
            <a:ext cx="316008" cy="919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z</a:t>
            </a:r>
            <a:endParaRPr lang="zh-TW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2778399" y="2405702"/>
            <a:ext cx="316008" cy="4929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Z'</a:t>
            </a:r>
            <a:endParaRPr lang="zh-TW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2763885" y="1960472"/>
            <a:ext cx="316008" cy="409031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cxnSp>
        <p:nvCxnSpPr>
          <p:cNvPr id="24" name="直線單箭頭接點 23"/>
          <p:cNvCxnSpPr>
            <a:cxnSpLocks/>
          </p:cNvCxnSpPr>
          <p:nvPr/>
        </p:nvCxnSpPr>
        <p:spPr>
          <a:xfrm>
            <a:off x="5198319" y="2467885"/>
            <a:ext cx="3793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642024" y="2062850"/>
            <a:ext cx="674126" cy="7738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x</a:t>
            </a:r>
            <a:endParaRPr lang="zh-TW" altLang="en-US" sz="2000" dirty="0"/>
          </a:p>
        </p:txBody>
      </p:sp>
      <p:cxnSp>
        <p:nvCxnSpPr>
          <p:cNvPr id="39" name="直線單箭頭接點 38"/>
          <p:cNvCxnSpPr>
            <a:cxnSpLocks/>
          </p:cNvCxnSpPr>
          <p:nvPr/>
        </p:nvCxnSpPr>
        <p:spPr>
          <a:xfrm>
            <a:off x="5989963" y="4549215"/>
            <a:ext cx="0" cy="5541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821083" y="5188203"/>
            <a:ext cx="316008" cy="4090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</a:t>
            </a:r>
            <a:endParaRPr lang="zh-TW" altLang="en-US" sz="2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169547" y="4827763"/>
            <a:ext cx="282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Predict the code c that generates x</a:t>
            </a:r>
            <a:endParaRPr lang="zh-TW" altLang="en-US" sz="2000" dirty="0"/>
          </a:p>
        </p:txBody>
      </p: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6487836" y="2463778"/>
            <a:ext cx="60864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828800" y="1676400"/>
            <a:ext cx="4930321" cy="42091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45" name="文字方塊 44"/>
          <p:cNvSpPr txBox="1"/>
          <p:nvPr/>
        </p:nvSpPr>
        <p:spPr>
          <a:xfrm>
            <a:off x="2044691" y="3510235"/>
            <a:ext cx="1516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“Auto-encoder”</a:t>
            </a:r>
            <a:endParaRPr lang="zh-TW" altLang="en-US" sz="24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7789876" y="3633345"/>
            <a:ext cx="1883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Parameter </a:t>
            </a:r>
          </a:p>
          <a:p>
            <a:pPr algn="ctr"/>
            <a:r>
              <a:rPr lang="en-US" altLang="zh-TW" sz="2000" dirty="0"/>
              <a:t>sharing</a:t>
            </a:r>
            <a:endParaRPr lang="zh-TW" altLang="en-US" sz="2000" dirty="0"/>
          </a:p>
        </p:txBody>
      </p:sp>
      <p:cxnSp>
        <p:nvCxnSpPr>
          <p:cNvPr id="47" name="直線單箭頭接點 46"/>
          <p:cNvCxnSpPr>
            <a:cxnSpLocks/>
            <a:stCxn id="4" idx="2"/>
          </p:cNvCxnSpPr>
          <p:nvPr/>
        </p:nvCxnSpPr>
        <p:spPr>
          <a:xfrm>
            <a:off x="7756514" y="2935721"/>
            <a:ext cx="395978" cy="63274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6591943" y="3947551"/>
            <a:ext cx="1362560" cy="36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551207" y="4494715"/>
            <a:ext cx="2361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(only the last layer is different)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B024DA-9E09-4FAB-82BE-EE8FDF710BA4}"/>
              </a:ext>
            </a:extLst>
          </p:cNvPr>
          <p:cNvSpPr txBox="1"/>
          <p:nvPr/>
        </p:nvSpPr>
        <p:spPr>
          <a:xfrm>
            <a:off x="3794640" y="2894535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7C0978A-30FC-45D1-AD30-0288E5FC2CCB}"/>
              </a:ext>
            </a:extLst>
          </p:cNvPr>
          <p:cNvSpPr txBox="1"/>
          <p:nvPr/>
        </p:nvSpPr>
        <p:spPr>
          <a:xfrm>
            <a:off x="4094687" y="3814102"/>
            <a:ext cx="1231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547BB76-4729-4660-A2DF-6EB4766B7BB4}"/>
              </a:ext>
            </a:extLst>
          </p:cNvPr>
          <p:cNvCxnSpPr>
            <a:cxnSpLocks/>
          </p:cNvCxnSpPr>
          <p:nvPr/>
        </p:nvCxnSpPr>
        <p:spPr>
          <a:xfrm flipH="1">
            <a:off x="3284602" y="3177195"/>
            <a:ext cx="538097" cy="450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3B2BB1C-7F7E-4FAE-8C14-5CDAC0CF49AC}"/>
              </a:ext>
            </a:extLst>
          </p:cNvPr>
          <p:cNvCxnSpPr>
            <a:cxnSpLocks/>
            <a:stCxn id="27" idx="1"/>
            <a:endCxn id="45" idx="3"/>
          </p:cNvCxnSpPr>
          <p:nvPr/>
        </p:nvCxnSpPr>
        <p:spPr>
          <a:xfrm flipH="1">
            <a:off x="3560966" y="4014157"/>
            <a:ext cx="533721" cy="962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8" grpId="0"/>
      <p:bldP spid="5" grpId="0" animBg="1"/>
      <p:bldP spid="9" grpId="0"/>
      <p:bldP spid="20" grpId="0" animBg="1"/>
      <p:bldP spid="21" grpId="0" animBg="1"/>
      <p:bldP spid="22" grpId="0" animBg="1"/>
      <p:bldP spid="25" grpId="0" animBg="1"/>
      <p:bldP spid="40" grpId="0" animBg="1"/>
      <p:bldP spid="41" grpId="0"/>
      <p:bldP spid="44" grpId="0" animBg="1"/>
      <p:bldP spid="45" grpId="0"/>
      <p:bldP spid="46" grpId="0"/>
      <p:bldP spid="26" grpId="0"/>
      <p:bldP spid="3" grpId="0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26123"/>
            <a:ext cx="9144000" cy="56057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127577-307E-4D31-89A1-B8E7AA17007E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</p:spTree>
    <p:extLst>
      <p:ext uri="{BB962C8B-B14F-4D97-AF65-F5344CB8AC3E}">
        <p14:creationId xmlns:p14="http://schemas.microsoft.com/office/powerpoint/2010/main" val="3803026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40AA7A-27B8-4360-8137-30DFC792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44859"/>
            <a:ext cx="9144000" cy="257085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3D7DF1-B2AD-425B-86AD-12DAEF302FDF}"/>
              </a:ext>
            </a:extLst>
          </p:cNvPr>
          <p:cNvSpPr/>
          <p:nvPr/>
        </p:nvSpPr>
        <p:spPr>
          <a:xfrm>
            <a:off x="4439649" y="6311899"/>
            <a:ext cx="346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https://arxiv.org/abs/1606.03657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8F90AA-EF74-449C-A57F-CF2E1C71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6" y="3550651"/>
            <a:ext cx="91344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CD57-6BF1-401A-A619-B1E2505E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AC-GAN</a:t>
            </a:r>
            <a:endParaRPr lang="zh-CN" altLang="en-US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2460405-D83E-49E9-8EC8-61748B09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97536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1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BiGAN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63540" y="3854650"/>
            <a:ext cx="1985736" cy="11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Encoder</a:t>
            </a:r>
            <a:endParaRPr lang="zh-TW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4647272" y="3854650"/>
            <a:ext cx="1985736" cy="11303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Decoder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7602082" y="3892806"/>
            <a:ext cx="1985736" cy="1130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Discriminator</a:t>
            </a:r>
            <a:endParaRPr lang="zh-TW" altLang="en-US" sz="2000" dirty="0"/>
          </a:p>
        </p:txBody>
      </p:sp>
      <p:sp>
        <p:nvSpPr>
          <p:cNvPr id="10" name="箭號: 向右 9"/>
          <p:cNvSpPr/>
          <p:nvPr/>
        </p:nvSpPr>
        <p:spPr>
          <a:xfrm rot="16200000">
            <a:off x="2989015" y="5069315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1" name="箭號: 向右 10"/>
          <p:cNvSpPr/>
          <p:nvPr/>
        </p:nvSpPr>
        <p:spPr>
          <a:xfrm rot="5400000" flipV="1">
            <a:off x="5272747" y="31660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 dirty="0"/>
          </a:p>
        </p:txBody>
      </p:sp>
      <p:sp>
        <p:nvSpPr>
          <p:cNvPr id="12" name="箭號: 向右 11"/>
          <p:cNvSpPr/>
          <p:nvPr/>
        </p:nvSpPr>
        <p:spPr>
          <a:xfrm rot="16200000">
            <a:off x="2989016" y="3190339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3" name="箭號: 向右 12"/>
          <p:cNvSpPr/>
          <p:nvPr/>
        </p:nvSpPr>
        <p:spPr>
          <a:xfrm rot="5400000" flipV="1">
            <a:off x="5293152" y="5107472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4" name="箭號: 向右 13"/>
          <p:cNvSpPr/>
          <p:nvPr/>
        </p:nvSpPr>
        <p:spPr>
          <a:xfrm rot="16200000">
            <a:off x="7734649" y="5106392"/>
            <a:ext cx="691902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" name="箭號: 向右 14"/>
          <p:cNvSpPr/>
          <p:nvPr/>
        </p:nvSpPr>
        <p:spPr>
          <a:xfrm rot="16200000">
            <a:off x="8227556" y="3214407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6" name="文字方塊 15"/>
          <p:cNvSpPr txBox="1"/>
          <p:nvPr/>
        </p:nvSpPr>
        <p:spPr>
          <a:xfrm>
            <a:off x="2462199" y="567685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513127" y="2687193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745931" y="5676852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810558" y="2644309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1" name="箭號: 向右 20"/>
          <p:cNvSpPr/>
          <p:nvPr/>
        </p:nvSpPr>
        <p:spPr>
          <a:xfrm rot="16200000">
            <a:off x="8784954" y="5127833"/>
            <a:ext cx="734786" cy="5660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22" name="文字方塊 21"/>
          <p:cNvSpPr txBox="1"/>
          <p:nvPr/>
        </p:nvSpPr>
        <p:spPr>
          <a:xfrm>
            <a:off x="7080900" y="5796050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Image x</a:t>
            </a:r>
            <a:endParaRPr lang="zh-TW" altLang="en-US" sz="2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63629" y="5807598"/>
            <a:ext cx="178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code z</a:t>
            </a:r>
            <a:endParaRPr lang="zh-TW" altLang="en-US" sz="2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513860" y="2299045"/>
            <a:ext cx="216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from encoder or decoder?</a:t>
            </a:r>
            <a:endParaRPr lang="zh-TW" altLang="en-US" sz="2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58531" y="6033791"/>
            <a:ext cx="119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(real)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75189" y="6033791"/>
            <a:ext cx="1659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(generated)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875187" y="1923537"/>
            <a:ext cx="165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</a:rPr>
              <a:t>(from prior distribution)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D300D75-2DCC-4A8B-826F-D2FBD953C5D5}"/>
              </a:ext>
            </a:extLst>
          </p:cNvPr>
          <p:cNvSpPr/>
          <p:nvPr/>
        </p:nvSpPr>
        <p:spPr>
          <a:xfrm>
            <a:off x="4752971" y="142047"/>
            <a:ext cx="582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Jeff Donahue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Philipp </a:t>
            </a:r>
            <a:r>
              <a:rPr lang="en-US" altLang="zh-TW" sz="1600" dirty="0" err="1">
                <a:latin typeface="Lucida Grande"/>
              </a:rPr>
              <a:t>Krähenbühl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Trevor Darrell, “</a:t>
            </a:r>
            <a:r>
              <a:rPr lang="en-US" altLang="zh-TW" sz="1600" dirty="0"/>
              <a:t>Adversarial Feature Learning”,</a:t>
            </a:r>
            <a:r>
              <a:rPr lang="zh-TW" altLang="en-US" sz="1600" dirty="0"/>
              <a:t>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63BFC1-FB1C-46CD-9019-4B1C6A6B28A3}"/>
              </a:ext>
            </a:extLst>
          </p:cNvPr>
          <p:cNvSpPr/>
          <p:nvPr/>
        </p:nvSpPr>
        <p:spPr>
          <a:xfrm>
            <a:off x="4752972" y="785003"/>
            <a:ext cx="5824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Lucida Grande"/>
              </a:rPr>
              <a:t>Vincent </a:t>
            </a:r>
            <a:r>
              <a:rPr lang="en-US" altLang="zh-TW" sz="1600" dirty="0" err="1">
                <a:latin typeface="Lucida Grande"/>
              </a:rPr>
              <a:t>Dumoulin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Ishmael </a:t>
            </a:r>
            <a:r>
              <a:rPr lang="en-US" altLang="zh-TW" sz="1600" dirty="0" err="1">
                <a:latin typeface="Lucida Grande"/>
              </a:rPr>
              <a:t>Belghazi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Ben Poole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Olivier </a:t>
            </a:r>
            <a:r>
              <a:rPr lang="en-US" altLang="zh-TW" sz="1600" dirty="0" err="1">
                <a:latin typeface="Lucida Grande"/>
              </a:rPr>
              <a:t>Mastropietro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Alex Lamb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Martin </a:t>
            </a:r>
            <a:r>
              <a:rPr lang="en-US" altLang="zh-TW" sz="1600" dirty="0" err="1">
                <a:latin typeface="Lucida Grande"/>
              </a:rPr>
              <a:t>Arjovsky</a:t>
            </a:r>
            <a:r>
              <a:rPr lang="en-US" altLang="zh-TW" sz="16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600" dirty="0">
                <a:latin typeface="Lucida Grande"/>
              </a:rPr>
              <a:t>Aaron </a:t>
            </a:r>
            <a:r>
              <a:rPr lang="en-US" altLang="zh-TW" sz="1600" dirty="0" err="1">
                <a:latin typeface="Lucida Grande"/>
              </a:rPr>
              <a:t>Courville</a:t>
            </a:r>
            <a:r>
              <a:rPr lang="en-US" altLang="zh-TW" sz="1600" dirty="0">
                <a:latin typeface="Lucida Grande"/>
              </a:rPr>
              <a:t>, “</a:t>
            </a:r>
            <a:r>
              <a:rPr lang="en-US" altLang="zh-TW" sz="1600" dirty="0" err="1"/>
              <a:t>Adversarially</a:t>
            </a:r>
            <a:r>
              <a:rPr lang="en-US" altLang="zh-TW" sz="1600" dirty="0"/>
              <a:t> Learned Inference</a:t>
            </a:r>
            <a:r>
              <a:rPr lang="en-US" altLang="zh-TW" sz="1600" dirty="0">
                <a:latin typeface="Lucida Grande"/>
              </a:rPr>
              <a:t>”, </a:t>
            </a:r>
            <a:r>
              <a:rPr lang="en-US" altLang="zh-TW" sz="1600" dirty="0"/>
              <a:t>ICLR,</a:t>
            </a:r>
            <a:r>
              <a:rPr lang="zh-TW" altLang="en-US" sz="1600" dirty="0"/>
              <a:t> </a:t>
            </a:r>
            <a:r>
              <a:rPr lang="en-US" altLang="zh-TW" sz="1600" dirty="0"/>
              <a:t>2017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877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4CF2D-CD7D-4F06-A7E6-AF05251C5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序列生成</a:t>
            </a:r>
          </a:p>
        </p:txBody>
      </p:sp>
    </p:spTree>
    <p:extLst>
      <p:ext uri="{BB962C8B-B14F-4D97-AF65-F5344CB8AC3E}">
        <p14:creationId xmlns:p14="http://schemas.microsoft.com/office/powerpoint/2010/main" val="741188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序列生成</a:t>
            </a:r>
          </a:p>
        </p:txBody>
      </p:sp>
      <p:sp>
        <p:nvSpPr>
          <p:cNvPr id="15" name="矩形 14"/>
          <p:cNvSpPr/>
          <p:nvPr/>
        </p:nvSpPr>
        <p:spPr>
          <a:xfrm>
            <a:off x="412367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08608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4849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01090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4137807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7005586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056057" y="2730092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6910544" y="272964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52" name="直線單箭頭接點 51"/>
          <p:cNvCxnSpPr/>
          <p:nvPr/>
        </p:nvCxnSpPr>
        <p:spPr>
          <a:xfrm flipV="1">
            <a:off x="4375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4984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5940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7256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3644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595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5562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6512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8001888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967071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871754" y="2853557"/>
            <a:ext cx="62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&lt;</a:t>
            </a:r>
            <a:r>
              <a:rPr lang="en-US" altLang="zh-CN" sz="1200" dirty="0" err="1"/>
              <a:t>eos</a:t>
            </a:r>
            <a:r>
              <a:rPr lang="en-US" altLang="zh-CN" sz="1200" dirty="0"/>
              <a:t>&gt;</a:t>
            </a:r>
            <a:endParaRPr lang="zh-TW" altLang="en-US" sz="12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8205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7503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4572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542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6513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7484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770703E-DBE0-464C-85F2-C13FCD483315}"/>
              </a:ext>
            </a:extLst>
          </p:cNvPr>
          <p:cNvSpPr/>
          <p:nvPr/>
        </p:nvSpPr>
        <p:spPr>
          <a:xfrm>
            <a:off x="4163347" y="4667500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文字方塊 21">
            <a:extLst>
              <a:ext uri="{FF2B5EF4-FFF2-40B4-BE49-F238E27FC236}">
                <a16:creationId xmlns:a16="http://schemas.microsoft.com/office/drawing/2014/main" id="{184B9F73-4775-4311-931F-B8C3A9F53092}"/>
              </a:ext>
            </a:extLst>
          </p:cNvPr>
          <p:cNvSpPr txBox="1"/>
          <p:nvPr/>
        </p:nvSpPr>
        <p:spPr>
          <a:xfrm>
            <a:off x="4081597" y="477106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$</a:t>
            </a:r>
            <a:endParaRPr lang="zh-TW" altLang="en-US" sz="2400" dirty="0"/>
          </a:p>
        </p:txBody>
      </p:sp>
      <p:cxnSp>
        <p:nvCxnSpPr>
          <p:cNvPr id="58" name="直線單箭頭接點 51">
            <a:extLst>
              <a:ext uri="{FF2B5EF4-FFF2-40B4-BE49-F238E27FC236}">
                <a16:creationId xmlns:a16="http://schemas.microsoft.com/office/drawing/2014/main" id="{D72D9241-DEA6-4D6B-8DE2-6F86907CB05E}"/>
              </a:ext>
            </a:extLst>
          </p:cNvPr>
          <p:cNvCxnSpPr/>
          <p:nvPr/>
        </p:nvCxnSpPr>
        <p:spPr>
          <a:xfrm flipV="1">
            <a:off x="4375776" y="4267965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  <p:bldP spid="50" grpId="0" animBg="1"/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Teacher Forcing</a:t>
            </a:r>
            <a:endParaRPr lang="zh-CN" altLang="en-US" dirty="0"/>
          </a:p>
        </p:txBody>
      </p:sp>
      <p:pic>
        <p:nvPicPr>
          <p:cNvPr id="3074" name="Picture 2" descr="âteacher forcing Scheduled Sampl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7492906" cy="40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175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Gently</a:t>
            </a:r>
            <a:r>
              <a:rPr lang="zh-CN" altLang="en-US" dirty="0"/>
              <a:t> </a:t>
            </a:r>
            <a:r>
              <a:rPr lang="en-US" altLang="zh-CN" dirty="0"/>
              <a:t>Change the training from using the true previous token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 generated token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8308" y="5894606"/>
            <a:ext cx="8743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Scheduled Sampling for Sequence Prediction with Recurrent Neural Networks,</a:t>
            </a:r>
            <a:r>
              <a:rPr lang="zh-CN" altLang="en-US" sz="1600" dirty="0"/>
              <a:t> </a:t>
            </a:r>
            <a:r>
              <a:rPr lang="en-US" altLang="zh-CN" sz="1600" dirty="0"/>
              <a:t>NIPS</a:t>
            </a:r>
            <a:r>
              <a:rPr lang="zh-CN" altLang="en-US" sz="1600" dirty="0"/>
              <a:t> </a:t>
            </a:r>
            <a:r>
              <a:rPr lang="en-US" altLang="zh-CN" sz="1600" dirty="0"/>
              <a:t>2015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38400"/>
            <a:ext cx="4495800" cy="29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08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5715E-0486-43F0-8786-50DA3695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2F9A0B-A700-4D35-9E81-1E22DD90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0"/>
            <a:ext cx="8284259" cy="4505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57234A9-F12D-404E-B887-8F11DB0230F4}"/>
              </a:ext>
            </a:extLst>
          </p:cNvPr>
          <p:cNvSpPr/>
          <p:nvPr/>
        </p:nvSpPr>
        <p:spPr>
          <a:xfrm>
            <a:off x="3352800" y="5943600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simple one-variable arithmetic sequences</a:t>
            </a:r>
          </a:p>
        </p:txBody>
      </p:sp>
    </p:spTree>
    <p:extLst>
      <p:ext uri="{BB962C8B-B14F-4D97-AF65-F5344CB8AC3E}">
        <p14:creationId xmlns:p14="http://schemas.microsoft.com/office/powerpoint/2010/main" val="9751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生成模型指一系列用于随机生成可观测数据的模型。</a:t>
            </a:r>
            <a:endParaRPr lang="en-US" altLang="zh-CN" dirty="0"/>
          </a:p>
          <a:p>
            <a:pPr lvl="1"/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2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进行采样，得到样本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进行采样，得到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2860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93FE4-2E5F-4997-A28F-4D992BC7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序列生成中的</a:t>
            </a:r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BEA9F-47F1-454B-BDFD-6BABC758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2600"/>
            <a:ext cx="8964620" cy="37012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C0C2783-3791-434E-A9FF-DB18AD24B547}"/>
              </a:ext>
            </a:extLst>
          </p:cNvPr>
          <p:cNvSpPr/>
          <p:nvPr/>
        </p:nvSpPr>
        <p:spPr>
          <a:xfrm>
            <a:off x="9682099" y="3443207"/>
            <a:ext cx="1886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not differentiable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94BABE2-A589-469F-BA97-2694DF30011A}"/>
              </a:ext>
            </a:extLst>
          </p:cNvPr>
          <p:cNvSpPr/>
          <p:nvPr/>
        </p:nvSpPr>
        <p:spPr>
          <a:xfrm>
            <a:off x="8686800" y="5665386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Gumbel-softmax distribution</a:t>
            </a:r>
          </a:p>
        </p:txBody>
      </p:sp>
    </p:spTree>
    <p:extLst>
      <p:ext uri="{BB962C8B-B14F-4D97-AF65-F5344CB8AC3E}">
        <p14:creationId xmlns:p14="http://schemas.microsoft.com/office/powerpoint/2010/main" val="7546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28DBC-1A97-475E-98CC-4C1C1C84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SeqGAN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19AD6-6AC0-4635-95E5-ED21874AA1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使用强化学习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945407-BB68-4E66-B90F-3AA08DD0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895600"/>
            <a:ext cx="6404198" cy="2258742"/>
          </a:xfrm>
          <a:prstGeom prst="rect">
            <a:avLst/>
          </a:prstGeom>
        </p:spPr>
      </p:pic>
      <p:pic>
        <p:nvPicPr>
          <p:cNvPr id="5" name="Picture 2" descr="âReinforcement Learningâçå¾çæç´¢ç»æ">
            <a:extLst>
              <a:ext uri="{FF2B5EF4-FFF2-40B4-BE49-F238E27FC236}">
                <a16:creationId xmlns:a16="http://schemas.microsoft.com/office/drawing/2014/main" id="{333D6262-0B66-4585-9EDA-26FE00B6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1725"/>
            <a:ext cx="5132306" cy="197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1751EF8-4056-40CE-9E78-F259C010E408}"/>
              </a:ext>
            </a:extLst>
          </p:cNvPr>
          <p:cNvCxnSpPr/>
          <p:nvPr/>
        </p:nvCxnSpPr>
        <p:spPr>
          <a:xfrm>
            <a:off x="5596180" y="174498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026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深度生成模型就是利用神经网络来建模条件分布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/>
              <a:t>Variational 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Rezende et al., 2014]</a:t>
            </a:r>
            <a:r>
              <a:rPr lang="zh-CN" altLang="en-US" dirty="0"/>
              <a:t>。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生成对抗网络（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al., 2014]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17885</TotalTime>
  <Words>2294</Words>
  <Application>Microsoft Office PowerPoint</Application>
  <PresentationFormat>宽屏</PresentationFormat>
  <Paragraphs>367</Paragraphs>
  <Slides>72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6" baseType="lpstr">
      <vt:lpstr>Lucida Grande</vt:lpstr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深度生成模型</vt:lpstr>
      <vt:lpstr>参考</vt:lpstr>
      <vt:lpstr>生成模型</vt:lpstr>
      <vt:lpstr>机器学习的两种范式</vt:lpstr>
      <vt:lpstr>生成模型：可以生成数据的模型</vt:lpstr>
      <vt:lpstr>生成数据的另一种思路</vt:lpstr>
      <vt:lpstr>概率生成模型</vt:lpstr>
      <vt:lpstr>深度生成模型</vt:lpstr>
      <vt:lpstr>变分自编码器</vt:lpstr>
      <vt:lpstr>EM算法回顾</vt:lpstr>
      <vt:lpstr>变分自编码器(VAE)</vt:lpstr>
      <vt:lpstr>变分自编码器</vt:lpstr>
      <vt:lpstr>推断网络</vt:lpstr>
      <vt:lpstr>生成网络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生成网络</vt:lpstr>
      <vt:lpstr>生成网络示例</vt:lpstr>
      <vt:lpstr>判别网络</vt:lpstr>
      <vt:lpstr>MinMax Game</vt:lpstr>
      <vt:lpstr>对抗过程</vt:lpstr>
      <vt:lpstr>MinMax Game</vt:lpstr>
      <vt:lpstr>训练过程</vt:lpstr>
      <vt:lpstr>Anime Face Generation</vt:lpstr>
      <vt:lpstr>Anime Face Generation</vt:lpstr>
      <vt:lpstr>Anime Face Generation</vt:lpstr>
      <vt:lpstr>例子</vt:lpstr>
      <vt:lpstr>一个具体的模型：DCGANs</vt:lpstr>
      <vt:lpstr>DCGANs</vt:lpstr>
      <vt:lpstr>模型分析</vt:lpstr>
      <vt:lpstr>数据分布</vt:lpstr>
      <vt:lpstr>模型分析</vt:lpstr>
      <vt:lpstr>不稳定性：生成网络的梯度消失</vt:lpstr>
      <vt:lpstr>模型坍塌：生成网络的“错误”目标</vt:lpstr>
      <vt:lpstr>前向和逆向KL散度</vt:lpstr>
      <vt:lpstr>前向和逆向KL散度</vt:lpstr>
      <vt:lpstr>改进</vt:lpstr>
      <vt:lpstr>Least Square GAN (LSGAN)</vt:lpstr>
      <vt:lpstr>f-GAN</vt:lpstr>
      <vt:lpstr>f-GAN</vt:lpstr>
      <vt:lpstr>Wasserstein GAN</vt:lpstr>
      <vt:lpstr>Wasserstein距离</vt:lpstr>
      <vt:lpstr>Wasserstein距离</vt:lpstr>
      <vt:lpstr>Kantorovich- Rubinstein 对偶定理</vt:lpstr>
      <vt:lpstr>Lipschitz连续函数</vt:lpstr>
      <vt:lpstr>Wasserstein GAN</vt:lpstr>
      <vt:lpstr>梯度问题</vt:lpstr>
      <vt:lpstr>PowerPoint 演示文稿</vt:lpstr>
      <vt:lpstr>PowerPoint 演示文稿</vt:lpstr>
      <vt:lpstr>PowerPoint 演示文稿</vt:lpstr>
      <vt:lpstr>GAN的扩展</vt:lpstr>
      <vt:lpstr>条件生成</vt:lpstr>
      <vt:lpstr>条件生成</vt:lpstr>
      <vt:lpstr>Conditional GAN</vt:lpstr>
      <vt:lpstr>PowerPoint 演示文稿</vt:lpstr>
      <vt:lpstr>InfoGAN</vt:lpstr>
      <vt:lpstr>PowerPoint 演示文稿</vt:lpstr>
      <vt:lpstr>PowerPoint 演示文稿</vt:lpstr>
      <vt:lpstr>AC-GAN</vt:lpstr>
      <vt:lpstr>BiGAN</vt:lpstr>
      <vt:lpstr>序列生成</vt:lpstr>
      <vt:lpstr>序列生成</vt:lpstr>
      <vt:lpstr>Teacher Forcing</vt:lpstr>
      <vt:lpstr>Schedule Sampling</vt:lpstr>
      <vt:lpstr>RNN</vt:lpstr>
      <vt:lpstr>序列生成中的GAN</vt:lpstr>
      <vt:lpstr>SeqGAN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1885</cp:revision>
  <dcterms:created xsi:type="dcterms:W3CDTF">2009-03-19T21:17:53Z</dcterms:created>
  <dcterms:modified xsi:type="dcterms:W3CDTF">2019-12-14T14:18:02Z</dcterms:modified>
</cp:coreProperties>
</file>